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85" r:id="rId3"/>
  </p:sldMasterIdLst>
  <p:notesMasterIdLst>
    <p:notesMasterId r:id="rId20"/>
  </p:notesMasterIdLst>
  <p:handoutMasterIdLst>
    <p:handoutMasterId r:id="rId21"/>
  </p:handoutMasterIdLst>
  <p:sldIdLst>
    <p:sldId id="263" r:id="rId4"/>
    <p:sldId id="284" r:id="rId5"/>
    <p:sldId id="278" r:id="rId6"/>
    <p:sldId id="316" r:id="rId7"/>
    <p:sldId id="317" r:id="rId8"/>
    <p:sldId id="341" r:id="rId9"/>
    <p:sldId id="325" r:id="rId10"/>
    <p:sldId id="280" r:id="rId11"/>
    <p:sldId id="329" r:id="rId12"/>
    <p:sldId id="339" r:id="rId13"/>
    <p:sldId id="338" r:id="rId14"/>
    <p:sldId id="311" r:id="rId15"/>
    <p:sldId id="337" r:id="rId16"/>
    <p:sldId id="331" r:id="rId17"/>
    <p:sldId id="340" r:id="rId18"/>
    <p:sldId id="283" r:id="rId1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vana Drábková" initials="I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741"/>
    <a:srgbClr val="CC99FF"/>
    <a:srgbClr val="33CCCC"/>
    <a:srgbClr val="CC3399"/>
    <a:srgbClr val="66FFCC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Styl s motivem 2 – zvýraznění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Světlý styl 2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2334" autoAdjust="0"/>
  </p:normalViewPr>
  <p:slideViewPr>
    <p:cSldViewPr>
      <p:cViewPr>
        <p:scale>
          <a:sx n="90" d="100"/>
          <a:sy n="90" d="100"/>
        </p:scale>
        <p:origin x="-2250" y="-7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9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CE86A-B754-40D2-AD54-347824F896AE}" type="datetimeFigureOut">
              <a:rPr lang="cs-CZ" smtClean="0"/>
              <a:pPr/>
              <a:t>25.4.2017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1E3A5-D349-455B-8A18-D9DF8186DFB6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267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12FE3-DC78-4ED0-8E60-15BDEC73F7D1}" type="datetimeFigureOut">
              <a:rPr lang="cs-CZ" smtClean="0"/>
              <a:pPr/>
              <a:t>25.4.2017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4F018-F138-4E8B-87F4-8274E124F78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582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4F018-F138-4E8B-87F4-8274E124F788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3610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5E5B2-3B0E-4395-8380-87D66F8ACEF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9112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79450" y="4717416"/>
            <a:ext cx="5435600" cy="446913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90702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79450" y="4717416"/>
            <a:ext cx="5435600" cy="44691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Aktualizováno</a:t>
            </a:r>
            <a:r>
              <a:rPr lang="cs-CZ" baseline="0" dirty="0"/>
              <a:t> k 30.9</a:t>
            </a:r>
            <a:endParaRPr lang="cs-CZ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Shape 211"/>
          <p:cNvSpPr txBox="1">
            <a:spLocks noGrp="1"/>
          </p:cNvSpPr>
          <p:nvPr>
            <p:ph type="sldNum" idx="12"/>
          </p:nvPr>
        </p:nvSpPr>
        <p:spPr>
          <a:xfrm>
            <a:off x="3848644" y="9433106"/>
            <a:ext cx="2944282" cy="4965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cs-CZ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pPr>
                <a:buSzPct val="25000"/>
              </a:pPr>
              <a:t>7</a:t>
            </a:fld>
            <a:endParaRPr lang="cs-CZ" dirty="0">
              <a:solidFill>
                <a:prstClr val="black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6345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79450" y="4717416"/>
            <a:ext cx="5435600" cy="446913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dirty="0"/>
              <a:t>Aktualizováno</a:t>
            </a:r>
            <a:r>
              <a:rPr lang="cs-CZ" baseline="0" dirty="0"/>
              <a:t> k </a:t>
            </a:r>
            <a:r>
              <a:rPr lang="cs-CZ" baseline="0" dirty="0" smtClean="0"/>
              <a:t>15.1.2016</a:t>
            </a:r>
            <a:endParaRPr dirty="0"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04922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hape 101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4959350 w 120000"/>
              <a:gd name="T3" fmla="*/ 0 h 120000"/>
              <a:gd name="T4" fmla="*/ 4959350 w 120000"/>
              <a:gd name="T5" fmla="*/ 3721100 h 120000"/>
              <a:gd name="T6" fmla="*/ 0 w 120000"/>
              <a:gd name="T7" fmla="*/ 37211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4034" name="Shape 10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225" tIns="44100" rIns="88225" bIns="441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44035" name="Shape 10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225" tIns="44100" rIns="88225" bIns="44100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SzPct val="25000"/>
            </a:pPr>
            <a:r>
              <a:rPr lang="cs-CZ" sz="1200"/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hape 101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4959350 w 120000"/>
              <a:gd name="T3" fmla="*/ 0 h 120000"/>
              <a:gd name="T4" fmla="*/ 4959350 w 120000"/>
              <a:gd name="T5" fmla="*/ 3721100 h 120000"/>
              <a:gd name="T6" fmla="*/ 0 w 120000"/>
              <a:gd name="T7" fmla="*/ 37211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4034" name="Shape 10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225" tIns="44100" rIns="88225" bIns="441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44035" name="Shape 10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225" tIns="44100" rIns="88225" bIns="44100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SzPct val="25000"/>
            </a:pPr>
            <a:r>
              <a:rPr lang="cs-CZ" sz="1200"/>
              <a:t>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1844824"/>
            <a:ext cx="7772400" cy="1470025"/>
          </a:xfrm>
        </p:spPr>
        <p:txBody>
          <a:bodyPr>
            <a:normAutofit/>
          </a:bodyPr>
          <a:lstStyle>
            <a:lvl1pPr algn="ctr">
              <a:defRPr sz="3200" b="1" i="0" baseline="0">
                <a:solidFill>
                  <a:srgbClr val="F03741"/>
                </a:solidFill>
                <a:latin typeface="Cambria" panose="02040503050406030204" pitchFamily="18" charset="0"/>
              </a:defRPr>
            </a:lvl1pPr>
          </a:lstStyle>
          <a:p>
            <a:r>
              <a:rPr lang="cs-CZ" dirty="0"/>
              <a:t>Klepnutím vložte nadpis prezentace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78904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vložte jméno přednášejícího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 hasCustomPrompt="1"/>
          </p:nvPr>
        </p:nvSpPr>
        <p:spPr>
          <a:xfrm>
            <a:off x="1358900" y="4365625"/>
            <a:ext cx="6400800" cy="38417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cs-CZ" dirty="0"/>
              <a:t>Klepnutím vložte pozici přednášejícího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5229200"/>
            <a:ext cx="7776864" cy="432048"/>
          </a:xfrm>
        </p:spPr>
        <p:txBody>
          <a:bodyPr>
            <a:noAutofit/>
          </a:bodyPr>
          <a:lstStyle>
            <a:lvl1pPr marL="0" indent="0" algn="ctr">
              <a:buNone/>
              <a:defRPr sz="1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/>
              <a:t>Klepnutím vložte místo/akci 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5661248"/>
            <a:ext cx="7776864" cy="390401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/>
              <a:t>Klepnutím vložte datum</a:t>
            </a:r>
          </a:p>
        </p:txBody>
      </p:sp>
    </p:spTree>
    <p:extLst>
      <p:ext uri="{BB962C8B-B14F-4D97-AF65-F5344CB8AC3E}">
        <p14:creationId xmlns:p14="http://schemas.microsoft.com/office/powerpoint/2010/main" val="123377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4286126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1844824"/>
            <a:ext cx="7772400" cy="1470025"/>
          </a:xfrm>
        </p:spPr>
        <p:txBody>
          <a:bodyPr>
            <a:normAutofit/>
          </a:bodyPr>
          <a:lstStyle>
            <a:lvl1pPr algn="ctr">
              <a:defRPr sz="3200" b="1" i="0" baseline="0">
                <a:solidFill>
                  <a:srgbClr val="F03741"/>
                </a:solidFill>
                <a:latin typeface="Cambria" panose="02040503050406030204" pitchFamily="18" charset="0"/>
              </a:defRPr>
            </a:lvl1pPr>
          </a:lstStyle>
          <a:p>
            <a:r>
              <a:rPr lang="cs-CZ" dirty="0"/>
              <a:t>Klepnutím vložte nadpis prezentace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78904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vložte jméno přednášejícího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 hasCustomPrompt="1"/>
          </p:nvPr>
        </p:nvSpPr>
        <p:spPr>
          <a:xfrm>
            <a:off x="1358900" y="4365625"/>
            <a:ext cx="6400800" cy="38417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cs-CZ" dirty="0"/>
              <a:t>Klepnutím vložte pozici přednášejícího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5229200"/>
            <a:ext cx="7776864" cy="432048"/>
          </a:xfrm>
        </p:spPr>
        <p:txBody>
          <a:bodyPr>
            <a:noAutofit/>
          </a:bodyPr>
          <a:lstStyle>
            <a:lvl1pPr marL="0" indent="0" algn="ctr">
              <a:buNone/>
              <a:defRPr sz="1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/>
              <a:t>Klepnutím vložte místo/akci 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5661248"/>
            <a:ext cx="7776864" cy="390401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/>
              <a:t>Klepnutím vložte datum</a:t>
            </a:r>
          </a:p>
        </p:txBody>
      </p:sp>
    </p:spTree>
    <p:extLst>
      <p:ext uri="{BB962C8B-B14F-4D97-AF65-F5344CB8AC3E}">
        <p14:creationId xmlns:p14="http://schemas.microsoft.com/office/powerpoint/2010/main" val="381507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F0374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3139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0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321622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558774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810947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1844824"/>
            <a:ext cx="7772400" cy="1470025"/>
          </a:xfrm>
        </p:spPr>
        <p:txBody>
          <a:bodyPr>
            <a:normAutofit/>
          </a:bodyPr>
          <a:lstStyle>
            <a:lvl1pPr algn="ctr">
              <a:defRPr sz="3200" b="1" i="0" baseline="0">
                <a:solidFill>
                  <a:srgbClr val="F03741"/>
                </a:solidFill>
                <a:latin typeface="Cambria" panose="02040503050406030204" pitchFamily="18" charset="0"/>
              </a:defRPr>
            </a:lvl1pPr>
          </a:lstStyle>
          <a:p>
            <a:r>
              <a:rPr lang="cs-CZ" dirty="0"/>
              <a:t>Klepnutím vložte nadpis prezentace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78904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vložte jméno přednášejícího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 hasCustomPrompt="1"/>
          </p:nvPr>
        </p:nvSpPr>
        <p:spPr>
          <a:xfrm>
            <a:off x="1358900" y="4365625"/>
            <a:ext cx="6400800" cy="38417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cs-CZ" dirty="0"/>
              <a:t>Klepnutím vložte pozici přednášejícího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5229200"/>
            <a:ext cx="7776864" cy="432048"/>
          </a:xfrm>
        </p:spPr>
        <p:txBody>
          <a:bodyPr>
            <a:noAutofit/>
          </a:bodyPr>
          <a:lstStyle>
            <a:lvl1pPr marL="0" indent="0" algn="ctr">
              <a:buNone/>
              <a:defRPr sz="1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/>
              <a:t>Klepnutím vložte místo/akci 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5661248"/>
            <a:ext cx="7776864" cy="390401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/>
              <a:t>Klepnutím vložte datum</a:t>
            </a:r>
          </a:p>
        </p:txBody>
      </p:sp>
    </p:spTree>
    <p:extLst>
      <p:ext uri="{BB962C8B-B14F-4D97-AF65-F5344CB8AC3E}">
        <p14:creationId xmlns:p14="http://schemas.microsoft.com/office/powerpoint/2010/main" val="312188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F0374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1450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0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6990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7310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8790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1844824"/>
            <a:ext cx="7772400" cy="1470025"/>
          </a:xfrm>
        </p:spPr>
        <p:txBody>
          <a:bodyPr>
            <a:normAutofit/>
          </a:bodyPr>
          <a:lstStyle>
            <a:lvl1pPr algn="ctr">
              <a:defRPr sz="3200" b="1" i="0" baseline="0">
                <a:solidFill>
                  <a:srgbClr val="F03741"/>
                </a:solidFill>
                <a:latin typeface="Cambria" panose="02040503050406030204" pitchFamily="18" charset="0"/>
              </a:defRPr>
            </a:lvl1pPr>
          </a:lstStyle>
          <a:p>
            <a:r>
              <a:rPr lang="cs-CZ" dirty="0"/>
              <a:t>Klepnutím vložte nadpis prezentace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78904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vložte jméno přednášejícího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 hasCustomPrompt="1"/>
          </p:nvPr>
        </p:nvSpPr>
        <p:spPr>
          <a:xfrm>
            <a:off x="1358900" y="4365625"/>
            <a:ext cx="6400800" cy="38417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cs-CZ" dirty="0"/>
              <a:t>Klepnutím vložte pozici přednášejícího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5229200"/>
            <a:ext cx="7776864" cy="432048"/>
          </a:xfrm>
        </p:spPr>
        <p:txBody>
          <a:bodyPr>
            <a:noAutofit/>
          </a:bodyPr>
          <a:lstStyle>
            <a:lvl1pPr marL="0" indent="0" algn="ctr">
              <a:buNone/>
              <a:defRPr sz="1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/>
              <a:t>Klepnutím vložte místo/akci 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5661248"/>
            <a:ext cx="7776864" cy="390401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/>
              <a:t>Klepnutím vložte datum</a:t>
            </a:r>
          </a:p>
        </p:txBody>
      </p:sp>
    </p:spTree>
    <p:extLst>
      <p:ext uri="{BB962C8B-B14F-4D97-AF65-F5344CB8AC3E}">
        <p14:creationId xmlns:p14="http://schemas.microsoft.com/office/powerpoint/2010/main" val="62285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F0374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217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0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30106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59608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 r="86000" b="8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448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1600200"/>
            <a:ext cx="79312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AB9063E-6802-4696-9C74-7CFB5774F15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00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</p:sldLayoutIdLst>
  <p:hf hdr="0" ftr="0" dt="0"/>
  <p:txStyles>
    <p:titleStyle>
      <a:lvl1pPr algn="r" defTabSz="914400" rtl="0" eaLnBrk="1" latinLnBrk="0" hangingPunct="1">
        <a:spcBef>
          <a:spcPct val="0"/>
        </a:spcBef>
        <a:buNone/>
        <a:defRPr sz="2800" b="1" i="0" kern="1200" baseline="0">
          <a:solidFill>
            <a:srgbClr val="F0374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 r="86000" b="8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448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1600200"/>
            <a:ext cx="79312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AB9063E-6802-4696-9C74-7CFB5774F15F}" type="slidenum">
              <a:rPr lang="cs-CZ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cs-CZ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4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hf hdr="0" ftr="0" dt="0"/>
  <p:txStyles>
    <p:titleStyle>
      <a:lvl1pPr algn="r" defTabSz="914400" rtl="0" eaLnBrk="1" latinLnBrk="0" hangingPunct="1">
        <a:spcBef>
          <a:spcPct val="0"/>
        </a:spcBef>
        <a:buNone/>
        <a:defRPr sz="2800" b="1" i="0" kern="1200" baseline="0">
          <a:solidFill>
            <a:srgbClr val="F0374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 r="86000" b="8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448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1600200"/>
            <a:ext cx="79312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AB9063E-6802-4696-9C74-7CFB5774F15F}" type="slidenum">
              <a:rPr lang="cs-CZ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cs-CZ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35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hdr="0" ftr="0" dt="0"/>
  <p:txStyles>
    <p:titleStyle>
      <a:lvl1pPr algn="r" defTabSz="914400" rtl="0" eaLnBrk="1" latinLnBrk="0" hangingPunct="1">
        <a:spcBef>
          <a:spcPct val="0"/>
        </a:spcBef>
        <a:buNone/>
        <a:defRPr sz="2800" b="1" i="0" kern="1200" baseline="0">
          <a:solidFill>
            <a:srgbClr val="F0374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www.linkedin.com/company/technologick-agentura-esk-republiky" TargetMode="External"/><Relationship Id="rId7" Type="http://schemas.openxmlformats.org/officeDocument/2006/relationships/hyperlink" Target="http://twitter.com/TACR_cz" TargetMode="Externa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0.jpeg"/><Relationship Id="rId5" Type="http://schemas.openxmlformats.org/officeDocument/2006/relationships/hyperlink" Target="http://www.facebook.com/tacr.cz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hyperlink" Target="https://www.youtube.com/channel/UC1arGrQjwIKbQGDrpIB-n0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952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AB9063E-6802-4696-9C74-7CFB5774F15F}" type="slidenum">
              <a:rPr lang="cs-CZ" smtClean="0"/>
              <a:pPr/>
              <a:t>1</a:t>
            </a:fld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"/>
            <a:ext cx="9143999" cy="685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6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1331640" y="332656"/>
            <a:ext cx="7355159" cy="6480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F03741"/>
              </a:buClr>
              <a:buSzPct val="25000"/>
              <a:buFont typeface="Cambria"/>
              <a:buNone/>
            </a:pP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Struktura financí v projektech</a:t>
            </a:r>
            <a:endParaRPr dirty="0">
              <a:solidFill>
                <a:srgbClr val="CC0000"/>
              </a:solidFill>
              <a:latin typeface="Cambria"/>
              <a:cs typeface="Cambria"/>
              <a:sym typeface="Cambria"/>
            </a:endParaRPr>
          </a:p>
        </p:txBody>
      </p:sp>
      <p:sp>
        <p:nvSpPr>
          <p:cNvPr id="60" name="Shape 60"/>
          <p:cNvSpPr txBox="1">
            <a:spLocks noGrp="1"/>
          </p:cNvSpPr>
          <p:nvPr>
            <p:ph type="sldNum" idx="4294967295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10</a:t>
            </a:fld>
            <a:endParaRPr lang="cs-CZ" sz="1200" b="0" i="0" u="none" strike="noStrike" cap="none">
              <a:solidFill>
                <a:srgbClr val="7F7F7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404219"/>
              </p:ext>
            </p:extLst>
          </p:nvPr>
        </p:nvGraphicFramePr>
        <p:xfrm>
          <a:off x="2339752" y="1196752"/>
          <a:ext cx="4176464" cy="5396423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044116"/>
                <a:gridCol w="1044116"/>
                <a:gridCol w="1044116"/>
                <a:gridCol w="1044116"/>
              </a:tblGrid>
              <a:tr h="83595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 err="1">
                          <a:effectLst/>
                        </a:rPr>
                        <a:t>Kraj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effectLst/>
                        </a:rPr>
                        <a:t>dotace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 err="1" smtClean="0">
                          <a:effectLst/>
                        </a:rPr>
                        <a:t>neveřejn</a:t>
                      </a:r>
                      <a:r>
                        <a:rPr lang="cs-CZ" sz="1800" u="none" strike="noStrike" dirty="0" smtClean="0">
                          <a:effectLst/>
                        </a:rPr>
                        <a:t>é</a:t>
                      </a:r>
                      <a:r>
                        <a:rPr lang="en-GB" sz="1800" u="none" strike="noStrike" dirty="0" smtClean="0">
                          <a:effectLst/>
                        </a:rPr>
                        <a:t> </a:t>
                      </a:r>
                      <a:r>
                        <a:rPr lang="en-GB" sz="1800" u="none" strike="noStrike" dirty="0" err="1">
                          <a:effectLst/>
                        </a:rPr>
                        <a:t>zdroje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effectLst/>
                        </a:rPr>
                        <a:t>ostatní veřejné zdroje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PHA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71,5%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28,1%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JHM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69,8%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30,0%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STC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55,7%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44,3%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PLK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69,9%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30,0%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MSK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64,8%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35,0%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LBK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73,6%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26,0%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PAK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60,1%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39,7%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ZLK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53,0%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46,9%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OLK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63,4%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36,3%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HKK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52,7%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47,3%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VYS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47,7%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52,3%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JHC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57,8%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42,2%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ULK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56,5%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43,3%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KVK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52,5%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47,5%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ZAH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56,9%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43,1%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5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Celkem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65,7%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34,1%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0,2%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876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1331640" y="332656"/>
            <a:ext cx="7355159" cy="6480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F03741"/>
              </a:buClr>
              <a:buSzPct val="25000"/>
              <a:buFont typeface="Cambria"/>
              <a:buNone/>
            </a:pP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Finance v projektech TA ČR</a:t>
            </a:r>
            <a:endParaRPr dirty="0">
              <a:solidFill>
                <a:srgbClr val="CC0000"/>
              </a:solidFill>
              <a:latin typeface="Cambria"/>
              <a:cs typeface="Cambria"/>
              <a:sym typeface="Cambria"/>
            </a:endParaRPr>
          </a:p>
        </p:txBody>
      </p:sp>
      <p:sp>
        <p:nvSpPr>
          <p:cNvPr id="60" name="Shape 60"/>
          <p:cNvSpPr txBox="1">
            <a:spLocks noGrp="1"/>
          </p:cNvSpPr>
          <p:nvPr>
            <p:ph type="sldNum" idx="4294967295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11</a:t>
            </a:fld>
            <a:endParaRPr lang="cs-CZ" sz="1200" b="0" i="0" u="none" strike="noStrike" cap="none">
              <a:solidFill>
                <a:srgbClr val="7F7F7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3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2249845"/>
              </p:ext>
            </p:extLst>
          </p:nvPr>
        </p:nvGraphicFramePr>
        <p:xfrm>
          <a:off x="323529" y="1412783"/>
          <a:ext cx="8352926" cy="5098047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918535"/>
                <a:gridCol w="1076408"/>
                <a:gridCol w="1076408"/>
                <a:gridCol w="1076408"/>
                <a:gridCol w="1076408"/>
                <a:gridCol w="1076408"/>
                <a:gridCol w="918535"/>
                <a:gridCol w="1133816"/>
              </a:tblGrid>
              <a:tr h="27448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1600" u="none" strike="noStrike" dirty="0">
                          <a:effectLst/>
                        </a:rPr>
                        <a:t>Finance v projektech (v tis. Kč)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200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náklady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dotace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 err="1" smtClean="0">
                          <a:effectLst/>
                        </a:rPr>
                        <a:t>neveřejn</a:t>
                      </a:r>
                      <a:r>
                        <a:rPr lang="cs-CZ" sz="1600" u="none" strike="noStrike" dirty="0" smtClean="0">
                          <a:effectLst/>
                        </a:rPr>
                        <a:t>é</a:t>
                      </a:r>
                      <a:r>
                        <a:rPr lang="en-GB" sz="1600" u="none" strike="noStrike" dirty="0" smtClean="0">
                          <a:effectLst/>
                        </a:rPr>
                        <a:t> </a:t>
                      </a:r>
                      <a:r>
                        <a:rPr lang="en-GB" sz="1600" u="none" strike="noStrike" dirty="0" err="1">
                          <a:effectLst/>
                        </a:rPr>
                        <a:t>zdroje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ostatní veřejné zdroje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9906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u="none" strike="noStrike">
                          <a:effectLst/>
                        </a:rPr>
                        <a:t>Kraj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abs.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abs.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podíl na celku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abs.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podíl na celku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abs.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podíl na celku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PHA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10 464 805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7 482 825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37,6%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2 942 525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28,5%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39455,0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58,6%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JHM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5 299 348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3 697 270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18,6%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1 592 041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15,4%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10036,7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14,9%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STC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3 191 060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1 778 475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8,9%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1 412 585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13,7%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PLK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1 779 582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1 244 372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6,2%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533 280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5,2%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1930,9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2,9%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MSK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1 751 004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1 134 425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5,7%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612 944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5,9%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3635,3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5,4%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LBK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1 130 049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831 719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4,2%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294 300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2,8%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4030,2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PAK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1 241 659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745 801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3,7%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492 671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4,8%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3187,0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4,7%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ZLK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1 307 307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693 044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3,5%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612 938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5,9%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1325,0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OLK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1 056 564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670 075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3,4%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383 686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3,7%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2803,9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4,2%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HKK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917 284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483 028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2,4%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434 255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4,2%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VYS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939 421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447 923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2,2%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491 499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4,8%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JHC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709 660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409 928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2,1%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299 732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2,9%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ULK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447 799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253 111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1,3%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193 777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1,9%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910,6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1,4%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KVK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50 015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26 252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0,1%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23 763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95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ZAH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36 537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20 786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0,1%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15 751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200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Celkem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30 322 095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19 919 034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100,0%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10 335 746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100,0%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67314,7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100,0%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93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hape 98"/>
          <p:cNvSpPr>
            <a:spLocks noGrp="1"/>
          </p:cNvSpPr>
          <p:nvPr>
            <p:ph type="title"/>
          </p:nvPr>
        </p:nvSpPr>
        <p:spPr>
          <a:xfrm>
            <a:off x="4788024" y="404664"/>
            <a:ext cx="3898776" cy="1012974"/>
          </a:xfrm>
        </p:spPr>
        <p:txBody>
          <a:bodyPr lIns="91425" tIns="45700" rIns="91425" bIns="45700">
            <a:noAutofit/>
          </a:bodyPr>
          <a:lstStyle/>
          <a:p>
            <a:pPr algn="r" eaLnBrk="1" hangingPunct="1">
              <a:buSzPct val="25000"/>
            </a:pPr>
            <a:r>
              <a:rPr lang="cs-CZ" sz="3200" b="1" dirty="0">
                <a:solidFill>
                  <a:srgbClr val="CC0000"/>
                </a:solidFill>
                <a:latin typeface="Arial" charset="0"/>
              </a:rPr>
              <a:t/>
            </a:r>
            <a:br>
              <a:rPr lang="cs-CZ" sz="3200" b="1" dirty="0">
                <a:solidFill>
                  <a:srgbClr val="CC0000"/>
                </a:solidFill>
                <a:latin typeface="Arial" charset="0"/>
              </a:rPr>
            </a:br>
            <a:r>
              <a:rPr lang="cs-CZ" dirty="0">
                <a:solidFill>
                  <a:srgbClr val="CC0000"/>
                </a:solidFill>
                <a:latin typeface="Cambria"/>
                <a:cs typeface="Cambria"/>
              </a:rPr>
              <a:t>Projekt INKA </a:t>
            </a:r>
            <a:r>
              <a:rPr lang="cs-CZ" sz="2800" b="1" dirty="0">
                <a:solidFill>
                  <a:srgbClr val="CC0000"/>
                </a:solidFill>
                <a:latin typeface="Arial" charset="0"/>
              </a:rPr>
              <a:t/>
            </a:r>
            <a:br>
              <a:rPr lang="cs-CZ" sz="2800" b="1" dirty="0">
                <a:solidFill>
                  <a:srgbClr val="CC0000"/>
                </a:solidFill>
                <a:latin typeface="Arial" charset="0"/>
              </a:rPr>
            </a:br>
            <a:endParaRPr lang="cs-CZ" sz="3200" b="1" dirty="0">
              <a:solidFill>
                <a:srgbClr val="CC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3010" name="Shape 99"/>
          <p:cNvSpPr>
            <a:spLocks noGrp="1"/>
          </p:cNvSpPr>
          <p:nvPr>
            <p:ph type="body" idx="1"/>
          </p:nvPr>
        </p:nvSpPr>
        <p:spPr>
          <a:xfrm>
            <a:off x="467544" y="1484784"/>
            <a:ext cx="8064896" cy="4392488"/>
          </a:xfrm>
        </p:spPr>
        <p:txBody>
          <a:bodyPr lIns="91425" tIns="45700" rIns="91425" bIns="45700">
            <a:noAutofit/>
          </a:bodyPr>
          <a:lstStyle/>
          <a:p>
            <a:pPr algn="just">
              <a:spcAft>
                <a:spcPts val="1200"/>
              </a:spcAft>
              <a:buSzPct val="100000"/>
            </a:pPr>
            <a:r>
              <a:rPr lang="cs-CZ" sz="2400" b="1" dirty="0">
                <a:latin typeface="Cambria" pitchFamily="18" charset="0"/>
                <a:cs typeface="Cambria"/>
              </a:rPr>
              <a:t>Nastavení metodiky mapování inovačního potenciálu </a:t>
            </a:r>
            <a:r>
              <a:rPr lang="cs-CZ" sz="2400" dirty="0">
                <a:latin typeface="Cambria" pitchFamily="18" charset="0"/>
                <a:cs typeface="Cambria"/>
              </a:rPr>
              <a:t>ČR, která bude v čase udržitelná a bude umožňovat porovnávání dat v čase</a:t>
            </a:r>
          </a:p>
          <a:p>
            <a:pPr algn="just">
              <a:spcAft>
                <a:spcPts val="1200"/>
              </a:spcAft>
              <a:buSzPct val="100000"/>
            </a:pPr>
            <a:r>
              <a:rPr lang="cs-CZ" sz="2400" dirty="0">
                <a:latin typeface="Cambria" pitchFamily="18" charset="0"/>
                <a:cs typeface="Cambria"/>
              </a:rPr>
              <a:t>Jedinečná </a:t>
            </a:r>
            <a:r>
              <a:rPr lang="cs-CZ" sz="2400" b="1" dirty="0">
                <a:latin typeface="Cambria" pitchFamily="18" charset="0"/>
                <a:cs typeface="Cambria"/>
              </a:rPr>
              <a:t>kombinace dat </a:t>
            </a:r>
            <a:r>
              <a:rPr lang="cs-CZ" sz="2400" dirty="0">
                <a:latin typeface="Cambria" pitchFamily="18" charset="0"/>
                <a:cs typeface="Cambria"/>
              </a:rPr>
              <a:t>MAE, MIE a primárních dat z řízených rozhovorů (podniky, VO)</a:t>
            </a:r>
          </a:p>
          <a:p>
            <a:pPr algn="just">
              <a:spcAft>
                <a:spcPts val="1200"/>
              </a:spcAft>
              <a:buSzPct val="100000"/>
            </a:pPr>
            <a:r>
              <a:rPr lang="cs-CZ" sz="2400" dirty="0">
                <a:latin typeface="Cambria" pitchFamily="18" charset="0"/>
                <a:cs typeface="Cambria"/>
              </a:rPr>
              <a:t>MPO, MŠMT a MPSV se podílejí na řešení projektu, průběžně je informován i Úřad vlády a další </a:t>
            </a:r>
            <a:r>
              <a:rPr lang="cs-CZ" sz="2400" dirty="0" smtClean="0">
                <a:latin typeface="Cambria" pitchFamily="18" charset="0"/>
                <a:cs typeface="Cambria"/>
              </a:rPr>
              <a:t>resorty</a:t>
            </a:r>
          </a:p>
          <a:p>
            <a:pPr algn="just">
              <a:spcAft>
                <a:spcPts val="1200"/>
              </a:spcAft>
              <a:buSzPct val="100000"/>
            </a:pPr>
            <a:r>
              <a:rPr lang="cs-CZ" sz="2400" b="1" dirty="0" smtClean="0">
                <a:latin typeface="Cambria" pitchFamily="18" charset="0"/>
                <a:cs typeface="Cambria"/>
              </a:rPr>
              <a:t>Spolupráce s regionálními inovačními centry</a:t>
            </a:r>
            <a:r>
              <a:rPr lang="cs-CZ" sz="2400" dirty="0" smtClean="0">
                <a:latin typeface="Cambria" pitchFamily="18" charset="0"/>
                <a:cs typeface="Cambria"/>
              </a:rPr>
              <a:t>– spolupráce na využití metodiky INKA v rámci regionů</a:t>
            </a:r>
            <a:endParaRPr lang="cs-CZ" sz="2400" dirty="0">
              <a:latin typeface="Cambria" pitchFamily="18" charset="0"/>
              <a:cs typeface="Cambria"/>
            </a:endParaRPr>
          </a:p>
          <a:p>
            <a:pPr algn="just">
              <a:buSzPct val="100000"/>
            </a:pPr>
            <a:endParaRPr lang="cs-CZ" sz="2000" dirty="0">
              <a:latin typeface="Cambria" pitchFamily="18" charset="0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8460029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hape 98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 lIns="91425" tIns="45700" rIns="91425" bIns="45700">
            <a:noAutofit/>
          </a:bodyPr>
          <a:lstStyle/>
          <a:p>
            <a:pPr algn="r" eaLnBrk="1" hangingPunct="1">
              <a:buSzPct val="25000"/>
            </a:pPr>
            <a:r>
              <a:rPr lang="cs-CZ" sz="3200" b="1" dirty="0">
                <a:solidFill>
                  <a:srgbClr val="CC0000"/>
                </a:solidFill>
                <a:latin typeface="Arial" charset="0"/>
              </a:rPr>
              <a:t/>
            </a:r>
            <a:br>
              <a:rPr lang="cs-CZ" sz="3200" b="1" dirty="0">
                <a:solidFill>
                  <a:srgbClr val="CC0000"/>
                </a:solidFill>
                <a:latin typeface="Arial" charset="0"/>
              </a:rPr>
            </a:br>
            <a:r>
              <a:rPr lang="cs-CZ" dirty="0">
                <a:solidFill>
                  <a:srgbClr val="CC0000"/>
                </a:solidFill>
                <a:latin typeface="Cambria"/>
                <a:cs typeface="Cambria"/>
              </a:rPr>
              <a:t>Projekt </a:t>
            </a: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</a:rPr>
              <a:t>INKA – mapování 2017 </a:t>
            </a:r>
            <a:r>
              <a:rPr lang="cs-CZ" sz="2800" b="1" dirty="0">
                <a:solidFill>
                  <a:srgbClr val="CC0000"/>
                </a:solidFill>
                <a:latin typeface="Arial" charset="0"/>
              </a:rPr>
              <a:t/>
            </a:r>
            <a:br>
              <a:rPr lang="cs-CZ" sz="2800" b="1" dirty="0">
                <a:solidFill>
                  <a:srgbClr val="CC0000"/>
                </a:solidFill>
                <a:latin typeface="Arial" charset="0"/>
              </a:rPr>
            </a:br>
            <a:endParaRPr lang="cs-CZ" sz="3200" b="1" dirty="0">
              <a:solidFill>
                <a:srgbClr val="CC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3010" name="Shape 99"/>
          <p:cNvSpPr>
            <a:spLocks noGrp="1"/>
          </p:cNvSpPr>
          <p:nvPr>
            <p:ph type="body" idx="1"/>
          </p:nvPr>
        </p:nvSpPr>
        <p:spPr>
          <a:xfrm>
            <a:off x="395536" y="1573004"/>
            <a:ext cx="8064896" cy="4808324"/>
          </a:xfrm>
        </p:spPr>
        <p:txBody>
          <a:bodyPr lIns="91425" tIns="45700" rIns="91425" bIns="45700">
            <a:noAutofit/>
          </a:bodyPr>
          <a:lstStyle/>
          <a:p>
            <a:pPr algn="just">
              <a:spcAft>
                <a:spcPts val="1200"/>
              </a:spcAft>
              <a:buSzPct val="100000"/>
            </a:pPr>
            <a:r>
              <a:rPr lang="cs-CZ" sz="1900" dirty="0">
                <a:latin typeface="Cambria" pitchFamily="18" charset="0"/>
                <a:cs typeface="Cambria"/>
              </a:rPr>
              <a:t>V průběhu roku 2017 se připravuje nové mapování inovační kapacity ve spolupráci s </a:t>
            </a:r>
            <a:r>
              <a:rPr lang="cs-CZ" sz="1900" b="1" dirty="0">
                <a:latin typeface="Cambria" pitchFamily="18" charset="0"/>
                <a:cs typeface="Cambria"/>
              </a:rPr>
              <a:t>krajskými Smart Akcelerátory</a:t>
            </a:r>
            <a:r>
              <a:rPr lang="cs-CZ" sz="1900" dirty="0">
                <a:latin typeface="Cambria" pitchFamily="18" charset="0"/>
                <a:cs typeface="Cambria"/>
              </a:rPr>
              <a:t>. </a:t>
            </a:r>
            <a:endParaRPr lang="cs-CZ" sz="1900" dirty="0" smtClean="0">
              <a:latin typeface="Cambria" pitchFamily="18" charset="0"/>
              <a:cs typeface="Cambria"/>
            </a:endParaRPr>
          </a:p>
          <a:p>
            <a:pPr algn="just">
              <a:spcAft>
                <a:spcPts val="1200"/>
              </a:spcAft>
              <a:buSzPct val="100000"/>
            </a:pPr>
            <a:r>
              <a:rPr lang="cs-CZ" sz="1900" dirty="0" smtClean="0">
                <a:latin typeface="Cambria" pitchFamily="18" charset="0"/>
                <a:cs typeface="Cambria"/>
              </a:rPr>
              <a:t>Při mapování </a:t>
            </a:r>
            <a:r>
              <a:rPr lang="cs-CZ" sz="1900" dirty="0">
                <a:latin typeface="Cambria" pitchFamily="18" charset="0"/>
                <a:cs typeface="Cambria"/>
              </a:rPr>
              <a:t>bude využito jednotného postupu dle metodiky INKA, TA ČR bude zajišťovat metodickou a organizační podporu, za což získá od krajů data o inovačních firmách. </a:t>
            </a:r>
            <a:endParaRPr lang="cs-CZ" sz="1900" dirty="0" smtClean="0">
              <a:latin typeface="Cambria" pitchFamily="18" charset="0"/>
              <a:cs typeface="Cambria"/>
            </a:endParaRPr>
          </a:p>
          <a:p>
            <a:pPr algn="just">
              <a:spcAft>
                <a:spcPts val="1200"/>
              </a:spcAft>
              <a:buSzPct val="100000"/>
            </a:pPr>
            <a:r>
              <a:rPr lang="cs-CZ" sz="1900" dirty="0" smtClean="0">
                <a:latin typeface="Cambria" pitchFamily="18" charset="0"/>
                <a:cs typeface="Cambria"/>
              </a:rPr>
              <a:t>Kraje</a:t>
            </a:r>
            <a:r>
              <a:rPr lang="cs-CZ" sz="1900" dirty="0">
                <a:latin typeface="Cambria" pitchFamily="18" charset="0"/>
                <a:cs typeface="Cambria"/>
              </a:rPr>
              <a:t>, které nebudou mapováním pokryty, bude mapovat TA ČR. </a:t>
            </a:r>
            <a:endParaRPr lang="cs-CZ" sz="1900" dirty="0" smtClean="0">
              <a:latin typeface="Cambria" pitchFamily="18" charset="0"/>
              <a:cs typeface="Cambria"/>
            </a:endParaRPr>
          </a:p>
          <a:p>
            <a:pPr algn="just">
              <a:spcAft>
                <a:spcPts val="1200"/>
              </a:spcAft>
              <a:buSzPct val="100000"/>
            </a:pPr>
            <a:r>
              <a:rPr lang="cs-CZ" sz="1900" dirty="0" smtClean="0">
                <a:latin typeface="Cambria" pitchFamily="18" charset="0"/>
                <a:cs typeface="Cambria"/>
              </a:rPr>
              <a:t>Se </a:t>
            </a:r>
            <a:r>
              <a:rPr lang="cs-CZ" sz="1900" dirty="0">
                <a:latin typeface="Cambria" pitchFamily="18" charset="0"/>
                <a:cs typeface="Cambria"/>
              </a:rPr>
              <a:t>spuštěním mapování v jednotlivých krajích se počítá v průběhu celého roku 2017, případně na začátku roku 2018. </a:t>
            </a:r>
            <a:endParaRPr lang="cs-CZ" sz="1900" dirty="0" smtClean="0">
              <a:latin typeface="Cambria" pitchFamily="18" charset="0"/>
              <a:cs typeface="Cambria"/>
            </a:endParaRPr>
          </a:p>
          <a:p>
            <a:pPr algn="just">
              <a:spcAft>
                <a:spcPts val="1200"/>
              </a:spcAft>
              <a:buSzPct val="100000"/>
            </a:pPr>
            <a:r>
              <a:rPr lang="cs-CZ" sz="1900" dirty="0" smtClean="0">
                <a:latin typeface="Cambria" pitchFamily="18" charset="0"/>
                <a:cs typeface="Cambria"/>
              </a:rPr>
              <a:t>Pro </a:t>
            </a:r>
            <a:r>
              <a:rPr lang="cs-CZ" sz="1900" dirty="0">
                <a:latin typeface="Cambria" pitchFamily="18" charset="0"/>
                <a:cs typeface="Cambria"/>
              </a:rPr>
              <a:t>potřeby mapování budou poskytnuty tazatelům v jednotlivých regionech primární data z projektu INKA, a to za firmy, ve kterých probíhalo šetření v rámci tohoto projektu a nyní se do nich půjde opakovaně. </a:t>
            </a:r>
            <a:endParaRPr lang="cs-CZ" sz="1900" dirty="0" smtClean="0">
              <a:latin typeface="Cambria" pitchFamily="18" charset="0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49930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827584" y="260648"/>
            <a:ext cx="8075240" cy="778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03741"/>
              </a:buClr>
              <a:buSzPct val="25000"/>
              <a:buFont typeface="Cambria"/>
              <a:buNone/>
            </a:pPr>
            <a:r>
              <a:rPr lang="cs-CZ" sz="2400" b="1" i="0" u="none" strike="noStrike" cap="none" baseline="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         </a:t>
            </a: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Spolupráce </a:t>
            </a: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TA ČR a </a:t>
            </a:r>
            <a:r>
              <a:rPr lang="cs-CZ" dirty="0" err="1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CzechInvest</a:t>
            </a: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 v regionech</a:t>
            </a:r>
            <a:endParaRPr lang="cs-CZ" dirty="0">
              <a:solidFill>
                <a:srgbClr val="CC0000"/>
              </a:solidFill>
              <a:latin typeface="Cambria"/>
              <a:cs typeface="Cambria"/>
              <a:sym typeface="Cambria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467544" y="1772816"/>
            <a:ext cx="8229600" cy="43204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200" b="0" i="0" u="none" strike="noStrike" cap="none" baseline="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Snaha společně s CI vytvářet regionálních informačních a poradenských center pro </a:t>
            </a:r>
            <a:r>
              <a:rPr lang="cs-CZ" sz="2200" b="0" i="0" u="none" strike="noStrike" cap="none" baseline="0" dirty="0" err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VaV</a:t>
            </a:r>
            <a:endParaRPr lang="cs-CZ" sz="2200" b="0" i="0" u="none" strike="noStrike" cap="none" baseline="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42900" marR="0" lvl="0" indent="-342900" algn="just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2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Efektivní komunikace o nástrojích T AČR napříč regiony ČR</a:t>
            </a:r>
          </a:p>
          <a:p>
            <a:pPr marL="342900" marR="0" lvl="0" indent="-342900" algn="just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200" b="0" i="0" u="none" strike="noStrike" cap="none" baseline="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Zacílení na klíčové </a:t>
            </a:r>
            <a:r>
              <a:rPr lang="cs-CZ" sz="2200" b="0" i="0" u="none" strike="noStrike" cap="none" baseline="0" dirty="0" err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VaV</a:t>
            </a:r>
            <a:r>
              <a:rPr lang="cs-CZ" sz="2200" b="0" i="0" u="none" strike="noStrike" cap="none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aktéry v </a:t>
            </a:r>
            <a:r>
              <a:rPr lang="cs-CZ" sz="2200" b="0" i="0" u="none" strike="noStrike" cap="none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regionech</a:t>
            </a:r>
            <a:endParaRPr lang="cs-CZ" sz="2200" b="0" i="0" u="none" strike="noStrike" cap="none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42900" marR="0" lvl="0" indent="-342900" algn="just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200" baseline="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Spolupráce</a:t>
            </a:r>
            <a:r>
              <a:rPr lang="cs-CZ" sz="22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na sběru podnětů pro efektivní nastavení národní </a:t>
            </a:r>
            <a:r>
              <a:rPr lang="cs-CZ" sz="22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intervencí</a:t>
            </a:r>
            <a:endParaRPr lang="cs-CZ" sz="22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42900" marR="0" lvl="0" indent="-342900" algn="just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200" b="0" i="0" u="none" strike="noStrike" cap="none" baseline="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Sdílení</a:t>
            </a:r>
            <a:r>
              <a:rPr lang="cs-CZ" sz="2200" b="0" i="0" u="none" strike="noStrike" cap="none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informací a zkušeností </a:t>
            </a:r>
            <a:r>
              <a:rPr lang="cs-CZ" sz="2200" b="0" i="0" u="none" strike="noStrike" cap="none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MSP</a:t>
            </a:r>
            <a:endParaRPr lang="cs-CZ" sz="2200" b="0" i="0" u="none" strike="noStrike" cap="none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42900" marR="0" lvl="0" indent="-342900" algn="just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2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Spolupráce TA ČR a CI ve vybraných oblastech (orientace studentů a mladých výzkumníků na aplikovaný výzkum, podpora začínajících firem, transfer znalostí, zahraniční investice, spolupráce se zahraničními kancelářemi CI a CT, sdílení informací, program BETA a další).</a:t>
            </a:r>
            <a:endParaRPr sz="2200" b="0" i="0" u="none" strike="noStrike" cap="none" baseline="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003141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3874" y="332656"/>
            <a:ext cx="7344816" cy="648072"/>
          </a:xfrm>
        </p:spPr>
        <p:txBody>
          <a:bodyPr>
            <a:noAutofit/>
          </a:bodyPr>
          <a:lstStyle/>
          <a:p>
            <a:pPr algn="r"/>
            <a:r>
              <a:rPr lang="cs-CZ" dirty="0">
                <a:solidFill>
                  <a:srgbClr val="CC0000"/>
                </a:solidFill>
                <a:latin typeface="Cambria"/>
                <a:cs typeface="Cambria"/>
              </a:rPr>
              <a:t>Mezinárodní spolupráce TA ČR </a:t>
            </a:r>
            <a:br>
              <a:rPr lang="cs-CZ" dirty="0">
                <a:solidFill>
                  <a:srgbClr val="CC0000"/>
                </a:solidFill>
                <a:latin typeface="Cambria"/>
                <a:cs typeface="Cambria"/>
              </a:rPr>
            </a:br>
            <a:r>
              <a:rPr lang="cs-CZ" dirty="0">
                <a:solidFill>
                  <a:srgbClr val="CC0000"/>
                </a:solidFill>
                <a:latin typeface="Cambria"/>
                <a:cs typeface="Cambria"/>
              </a:rPr>
              <a:t>– 2017 rok předsednictví v TAFTIE</a:t>
            </a:r>
            <a:endParaRPr lang="en-GB" dirty="0">
              <a:solidFill>
                <a:srgbClr val="CC0000"/>
              </a:solidFill>
              <a:latin typeface="Cambria"/>
              <a:cs typeface="Cambria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84576"/>
          </a:xfrm>
        </p:spPr>
        <p:txBody>
          <a:bodyPr>
            <a:normAutofit/>
          </a:bodyPr>
          <a:lstStyle/>
          <a:p>
            <a:endParaRPr lang="cs-CZ" sz="1600" dirty="0"/>
          </a:p>
          <a:p>
            <a:r>
              <a:rPr lang="cs-CZ" dirty="0"/>
              <a:t>TAFTIE</a:t>
            </a:r>
          </a:p>
          <a:p>
            <a:endParaRPr lang="cs-CZ" dirty="0"/>
          </a:p>
          <a:p>
            <a:endParaRPr lang="cs-CZ" sz="1600" dirty="0"/>
          </a:p>
          <a:p>
            <a:r>
              <a:rPr lang="cs-CZ" dirty="0"/>
              <a:t>Program DELTA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1600" dirty="0"/>
          </a:p>
          <a:p>
            <a:r>
              <a:rPr lang="cs-CZ" dirty="0"/>
              <a:t>GENDER-NET ERA-NET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218" y="3140968"/>
            <a:ext cx="2381250" cy="8001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282" y="1700808"/>
            <a:ext cx="2105025" cy="685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93096"/>
            <a:ext cx="3190501" cy="86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2833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xfrm>
            <a:off x="1979712" y="692696"/>
            <a:ext cx="5544616" cy="1008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CC0000"/>
              </a:buClr>
              <a:buSzPct val="25000"/>
              <a:buFont typeface="Cambria"/>
              <a:buNone/>
            </a:pPr>
            <a:r>
              <a:rPr lang="cs-CZ" sz="3200" b="1" i="0" u="none" strike="noStrike" cap="none" baseline="0" dirty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    </a:t>
            </a:r>
            <a: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Děkuji za pozornost!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0" y="5281934"/>
            <a:ext cx="9144000" cy="7890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28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1400" b="1" i="0" u="none" strike="noStrike" cap="none" baseline="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Web: </a:t>
            </a:r>
            <a:r>
              <a:rPr lang="cs-CZ" sz="1400" b="1" i="0" u="sng" strike="noStrike" cap="none" baseline="0" dirty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www.tacr.cz</a:t>
            </a:r>
          </a:p>
        </p:txBody>
      </p:sp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08392" y="6258618"/>
            <a:ext cx="540000" cy="540000"/>
          </a:xfrm>
          <a:prstGeom prst="rect">
            <a:avLst/>
          </a:prstGeom>
        </p:spPr>
      </p:pic>
      <p:pic>
        <p:nvPicPr>
          <p:cNvPr id="3" name="Obrázek 2">
            <a:hlinkClick r:id="rId5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6131" y="6239136"/>
            <a:ext cx="540000" cy="540000"/>
          </a:xfrm>
          <a:prstGeom prst="rect">
            <a:avLst/>
          </a:prstGeom>
        </p:spPr>
      </p:pic>
      <p:pic>
        <p:nvPicPr>
          <p:cNvPr id="4" name="Obrázek 3">
            <a:hlinkClick r:id="rId7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83871" y="6259582"/>
            <a:ext cx="540000" cy="540000"/>
          </a:xfrm>
          <a:prstGeom prst="rect">
            <a:avLst/>
          </a:prstGeom>
        </p:spPr>
      </p:pic>
      <p:pic>
        <p:nvPicPr>
          <p:cNvPr id="5" name="Obrázek 4">
            <a:hlinkClick r:id="rId9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04964" y="6259582"/>
            <a:ext cx="540000" cy="54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778" y="1717478"/>
            <a:ext cx="5346685" cy="3564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264180" y="3011748"/>
            <a:ext cx="967879" cy="97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7423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470025"/>
          </a:xfrm>
        </p:spPr>
        <p:txBody>
          <a:bodyPr>
            <a:normAutofit/>
          </a:bodyPr>
          <a:lstStyle/>
          <a:p>
            <a:r>
              <a:rPr lang="cs-CZ" dirty="0" smtClean="0"/>
              <a:t>Technologická agentura ČR </a:t>
            </a:r>
            <a:br>
              <a:rPr lang="cs-CZ" dirty="0" smtClean="0"/>
            </a:br>
            <a:r>
              <a:rPr lang="cs-CZ" dirty="0" smtClean="0"/>
              <a:t>a její programy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Miroslav Janeček</a:t>
            </a:r>
            <a:endParaRPr lang="cs-CZ" dirty="0"/>
          </a:p>
          <a:p>
            <a:endParaRPr lang="cs-CZ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Člen předsednictva  TA ČR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Výzkum v regionech, AVI – konferenční centrum MMR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26. dubna 2017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>
          <a:xfrm>
            <a:off x="827088" y="260648"/>
            <a:ext cx="7921625" cy="792088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rgbClr val="CC0000"/>
                </a:solidFill>
                <a:latin typeface="Cambria"/>
                <a:cs typeface="Cambria"/>
              </a:rPr>
              <a:t>Programy TA ČR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196752"/>
            <a:ext cx="8291513" cy="5141168"/>
          </a:xfrm>
        </p:spPr>
        <p:txBody>
          <a:bodyPr>
            <a:noAutofit/>
          </a:bodyPr>
          <a:lstStyle/>
          <a:p>
            <a:r>
              <a:rPr lang="cs-CZ" sz="1800" b="1" dirty="0"/>
              <a:t>ALFA</a:t>
            </a:r>
            <a:r>
              <a:rPr lang="cs-CZ" sz="1800" dirty="0"/>
              <a:t> – </a:t>
            </a:r>
            <a:r>
              <a:rPr lang="cs-CZ" sz="1800" dirty="0">
                <a:solidFill>
                  <a:schemeClr val="dk1"/>
                </a:solidFill>
                <a:sym typeface="Arial"/>
              </a:rPr>
              <a:t>podpora VaV zejména v oblasti progresivních technologií, materiálů a systémů, energetických zdrojů a ochrany a tvorby ŽP a dále v oblasti udržitelného rozvoje </a:t>
            </a:r>
            <a:r>
              <a:rPr lang="cs-CZ" sz="1800" dirty="0" smtClean="0">
                <a:solidFill>
                  <a:schemeClr val="dk1"/>
                </a:solidFill>
                <a:sym typeface="Arial"/>
              </a:rPr>
              <a:t>dopravy;</a:t>
            </a:r>
            <a:endParaRPr lang="cs-CZ" sz="1800" dirty="0">
              <a:solidFill>
                <a:schemeClr val="dk1"/>
              </a:solidFill>
              <a:sym typeface="Arial"/>
            </a:endParaRPr>
          </a:p>
          <a:p>
            <a:r>
              <a:rPr lang="cs-CZ" sz="1800" b="1" dirty="0">
                <a:sym typeface="Arial"/>
              </a:rPr>
              <a:t>BETA/2</a:t>
            </a:r>
            <a:r>
              <a:rPr lang="cs-CZ" sz="1800" dirty="0">
                <a:solidFill>
                  <a:srgbClr val="FF0000"/>
                </a:solidFill>
                <a:sym typeface="Arial"/>
              </a:rPr>
              <a:t> </a:t>
            </a:r>
            <a:r>
              <a:rPr lang="cs-CZ" sz="1800" dirty="0"/>
              <a:t>–</a:t>
            </a:r>
            <a:r>
              <a:rPr lang="cs-CZ" sz="1800" dirty="0">
                <a:solidFill>
                  <a:schemeClr val="dk1"/>
                </a:solidFill>
                <a:sym typeface="Arial"/>
              </a:rPr>
              <a:t> </a:t>
            </a:r>
            <a:r>
              <a:rPr lang="cs-CZ" sz="1800" dirty="0"/>
              <a:t> p</a:t>
            </a:r>
            <a:r>
              <a:rPr lang="cs-CZ" sz="1800" dirty="0">
                <a:solidFill>
                  <a:schemeClr val="dk1"/>
                </a:solidFill>
                <a:sym typeface="Arial"/>
              </a:rPr>
              <a:t>rogram veřejných zakázek VaVaI pro potřeby státní </a:t>
            </a:r>
            <a:r>
              <a:rPr lang="cs-CZ" sz="1800" dirty="0" smtClean="0">
                <a:solidFill>
                  <a:schemeClr val="dk1"/>
                </a:solidFill>
                <a:sym typeface="Arial"/>
              </a:rPr>
              <a:t>správy;</a:t>
            </a:r>
            <a:r>
              <a:rPr lang="cs-CZ" sz="1800" b="1" dirty="0" smtClean="0">
                <a:solidFill>
                  <a:srgbClr val="FF0000"/>
                </a:solidFill>
                <a:sym typeface="Arial"/>
              </a:rPr>
              <a:t> </a:t>
            </a:r>
          </a:p>
          <a:p>
            <a:r>
              <a:rPr lang="cs-CZ" sz="1800" b="1" dirty="0" smtClean="0">
                <a:solidFill>
                  <a:schemeClr val="dk1"/>
                </a:solidFill>
                <a:sym typeface="Arial"/>
              </a:rPr>
              <a:t>OMEGA</a:t>
            </a:r>
            <a:r>
              <a:rPr lang="cs-CZ" sz="1800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cs-CZ" sz="1800" dirty="0"/>
              <a:t>–</a:t>
            </a:r>
            <a:r>
              <a:rPr lang="cs-CZ" sz="1800" dirty="0">
                <a:solidFill>
                  <a:schemeClr val="dk1"/>
                </a:solidFill>
                <a:sym typeface="Arial"/>
              </a:rPr>
              <a:t> program je zaměřen na podporu projektů, jejichž výsledky mají vysoký potenciál pro uplatnění v řadě oblastí celospolečenského života obyvatel </a:t>
            </a:r>
            <a:r>
              <a:rPr lang="cs-CZ" sz="1800" dirty="0" smtClean="0">
                <a:solidFill>
                  <a:schemeClr val="dk1"/>
                </a:solidFill>
                <a:sym typeface="Arial"/>
              </a:rPr>
              <a:t>ČR;</a:t>
            </a:r>
            <a:endParaRPr lang="cs-CZ" sz="1800" dirty="0">
              <a:solidFill>
                <a:schemeClr val="dk1"/>
              </a:solidFill>
              <a:sym typeface="Arial"/>
            </a:endParaRPr>
          </a:p>
          <a:p>
            <a:r>
              <a:rPr lang="cs-CZ" sz="1800" b="1" dirty="0"/>
              <a:t>Centra kompetence </a:t>
            </a:r>
            <a:r>
              <a:rPr lang="cs-CZ" sz="1800" dirty="0"/>
              <a:t>– </a:t>
            </a:r>
            <a:r>
              <a:rPr lang="cs-CZ" sz="1800" dirty="0">
                <a:solidFill>
                  <a:schemeClr val="dk1"/>
                </a:solidFill>
                <a:sym typeface="Arial"/>
              </a:rPr>
              <a:t>program zaměřený na podporu vzniku a činnosti center VaVaI v progresivních oborech s vysokým aplikačním a inovativním potenciálem a perspektivou pro značný přínos k růstu konkurenceschopnosti </a:t>
            </a:r>
            <a:r>
              <a:rPr lang="cs-CZ" sz="1800" dirty="0" smtClean="0">
                <a:solidFill>
                  <a:schemeClr val="dk1"/>
                </a:solidFill>
                <a:sym typeface="Arial"/>
              </a:rPr>
              <a:t>ČR;</a:t>
            </a:r>
            <a:endParaRPr lang="cs-CZ" sz="1800" dirty="0">
              <a:solidFill>
                <a:schemeClr val="dk1"/>
              </a:solidFill>
              <a:sym typeface="Arial"/>
            </a:endParaRPr>
          </a:p>
          <a:p>
            <a:r>
              <a:rPr lang="cs-CZ" sz="1800" b="1" dirty="0">
                <a:solidFill>
                  <a:schemeClr val="dk1"/>
                </a:solidFill>
                <a:sym typeface="Arial"/>
              </a:rPr>
              <a:t>EPSILON </a:t>
            </a:r>
            <a:r>
              <a:rPr lang="cs-CZ" sz="1800" dirty="0"/>
              <a:t>–</a:t>
            </a:r>
            <a:r>
              <a:rPr lang="cs-CZ" sz="1800" dirty="0">
                <a:solidFill>
                  <a:schemeClr val="dk1"/>
                </a:solidFill>
                <a:sym typeface="Arial"/>
              </a:rPr>
              <a:t> podpora projektů, jejichž výsledky mají vysoký potenciál pro rychlé uplatnění v nových produktech, výrobních postupech a </a:t>
            </a:r>
            <a:r>
              <a:rPr lang="cs-CZ" sz="1800" dirty="0" smtClean="0">
                <a:solidFill>
                  <a:schemeClr val="dk1"/>
                </a:solidFill>
                <a:sym typeface="Arial"/>
              </a:rPr>
              <a:t>službách; </a:t>
            </a:r>
          </a:p>
          <a:p>
            <a:r>
              <a:rPr lang="cs-CZ" sz="1800" b="1" dirty="0" smtClean="0">
                <a:solidFill>
                  <a:schemeClr val="dk1"/>
                </a:solidFill>
                <a:sym typeface="Arial"/>
              </a:rPr>
              <a:t>GAMA</a:t>
            </a:r>
            <a:r>
              <a:rPr lang="cs-CZ" sz="1800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cs-CZ" sz="1800" dirty="0"/>
              <a:t>–</a:t>
            </a:r>
            <a:r>
              <a:rPr lang="cs-CZ" sz="1800" dirty="0">
                <a:solidFill>
                  <a:schemeClr val="dk1"/>
                </a:solidFill>
                <a:sym typeface="Arial"/>
              </a:rPr>
              <a:t> podpora ověření výsledků VaV z hlediska jejich praktického uplatnění a na přípravu jejich následného komerčního </a:t>
            </a:r>
            <a:r>
              <a:rPr lang="cs-CZ" sz="1800" dirty="0" smtClean="0">
                <a:solidFill>
                  <a:schemeClr val="dk1"/>
                </a:solidFill>
                <a:sym typeface="Arial"/>
              </a:rPr>
              <a:t>využití;</a:t>
            </a:r>
            <a:endParaRPr lang="cs-CZ" sz="1800" dirty="0">
              <a:solidFill>
                <a:schemeClr val="dk1"/>
              </a:solidFill>
              <a:sym typeface="Arial"/>
            </a:endParaRPr>
          </a:p>
          <a:p>
            <a:r>
              <a:rPr lang="cs-CZ" sz="1800" b="1" dirty="0">
                <a:solidFill>
                  <a:schemeClr val="dk1"/>
                </a:solidFill>
                <a:sym typeface="Arial"/>
              </a:rPr>
              <a:t>DELTA</a:t>
            </a:r>
            <a:r>
              <a:rPr lang="cs-CZ" sz="1800" dirty="0">
                <a:solidFill>
                  <a:schemeClr val="dk1"/>
                </a:solidFill>
                <a:sym typeface="Arial"/>
              </a:rPr>
              <a:t> </a:t>
            </a:r>
            <a:r>
              <a:rPr lang="cs-CZ" sz="1800" dirty="0"/>
              <a:t>–</a:t>
            </a:r>
            <a:r>
              <a:rPr lang="cs-CZ" sz="1800" dirty="0">
                <a:solidFill>
                  <a:schemeClr val="dk1"/>
                </a:solidFill>
                <a:sym typeface="Arial"/>
              </a:rPr>
              <a:t> program podpory spolupráce v VaV prostřednictvím společných projektů technologických a inovačních </a:t>
            </a:r>
            <a:r>
              <a:rPr lang="cs-CZ" sz="1800" dirty="0" smtClean="0">
                <a:solidFill>
                  <a:schemeClr val="dk1"/>
                </a:solidFill>
                <a:sym typeface="Arial"/>
              </a:rPr>
              <a:t>agentur;</a:t>
            </a:r>
          </a:p>
        </p:txBody>
      </p:sp>
    </p:spTree>
    <p:extLst>
      <p:ext uri="{BB962C8B-B14F-4D97-AF65-F5344CB8AC3E}">
        <p14:creationId xmlns:p14="http://schemas.microsoft.com/office/powerpoint/2010/main" val="79179001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>
          <a:xfrm>
            <a:off x="827088" y="260648"/>
            <a:ext cx="7921625" cy="792088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rgbClr val="CC0000"/>
                </a:solidFill>
                <a:latin typeface="Cambria"/>
                <a:cs typeface="Cambria"/>
              </a:rPr>
              <a:t>Nové programy TA ČR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484784"/>
            <a:ext cx="8291513" cy="4525963"/>
          </a:xfrm>
        </p:spPr>
        <p:txBody>
          <a:bodyPr>
            <a:noAutofit/>
          </a:bodyPr>
          <a:lstStyle/>
          <a:p>
            <a:r>
              <a:rPr lang="cs-CZ" sz="2000" b="1" dirty="0">
                <a:latin typeface="Cambria" pitchFamily="18" charset="0"/>
                <a:cs typeface="Cambria"/>
              </a:rPr>
              <a:t>BETA 2 </a:t>
            </a:r>
            <a:r>
              <a:rPr lang="cs-CZ" sz="2000" dirty="0">
                <a:latin typeface="Cambria" pitchFamily="18" charset="0"/>
                <a:cs typeface="Cambria"/>
              </a:rPr>
              <a:t>– </a:t>
            </a:r>
            <a:r>
              <a:rPr lang="cs-CZ" sz="2000" dirty="0">
                <a:latin typeface="Cambria" pitchFamily="18" charset="0"/>
                <a:cs typeface="Cambria"/>
                <a:sym typeface="Arial"/>
              </a:rPr>
              <a:t>program veřejných zakázek ve </a:t>
            </a:r>
            <a:r>
              <a:rPr lang="cs-CZ" sz="2000" dirty="0" err="1">
                <a:latin typeface="Cambria" pitchFamily="18" charset="0"/>
                <a:cs typeface="Cambria"/>
                <a:sym typeface="Arial"/>
              </a:rPr>
              <a:t>VaV</a:t>
            </a:r>
            <a:r>
              <a:rPr lang="cs-CZ" sz="2000" dirty="0">
                <a:latin typeface="Cambria" pitchFamily="18" charset="0"/>
                <a:cs typeface="Cambria"/>
                <a:sym typeface="Arial"/>
              </a:rPr>
              <a:t> pro potřeby státní správy, který navazuje a nahrazuje program BETA a zavádí jednodušší postupy v celém procesu zadávání veřejných zakázek ve veřejné správě; </a:t>
            </a:r>
            <a:endParaRPr lang="cs-CZ" sz="2000" dirty="0" smtClean="0">
              <a:latin typeface="Cambria" pitchFamily="18" charset="0"/>
              <a:cs typeface="Cambria"/>
              <a:sym typeface="Arial"/>
            </a:endParaRPr>
          </a:p>
          <a:p>
            <a:pPr marL="0" indent="0">
              <a:buNone/>
            </a:pPr>
            <a:endParaRPr lang="cs-CZ" sz="2000" dirty="0" smtClean="0">
              <a:latin typeface="Cambria" pitchFamily="18" charset="0"/>
              <a:cs typeface="Cambria"/>
              <a:sym typeface="Arial"/>
            </a:endParaRPr>
          </a:p>
          <a:p>
            <a:r>
              <a:rPr lang="cs-CZ" sz="2000" b="1" dirty="0" smtClean="0">
                <a:latin typeface="Cambria" pitchFamily="18" charset="0"/>
                <a:cs typeface="Cambria"/>
                <a:sym typeface="Arial"/>
              </a:rPr>
              <a:t>ZÉTA</a:t>
            </a:r>
            <a:r>
              <a:rPr lang="cs-CZ" sz="2000" dirty="0" smtClean="0">
                <a:latin typeface="Cambria" pitchFamily="18" charset="0"/>
                <a:cs typeface="Cambria"/>
                <a:sym typeface="Arial"/>
              </a:rPr>
              <a:t> </a:t>
            </a:r>
            <a:r>
              <a:rPr lang="cs-CZ" sz="2000" dirty="0">
                <a:latin typeface="Cambria" pitchFamily="18" charset="0"/>
                <a:cs typeface="Cambria"/>
              </a:rPr>
              <a:t>–</a:t>
            </a:r>
            <a:r>
              <a:rPr lang="cs-CZ" sz="2000" dirty="0">
                <a:latin typeface="Cambria" pitchFamily="18" charset="0"/>
                <a:cs typeface="Cambria"/>
                <a:sym typeface="Arial"/>
              </a:rPr>
              <a:t> zapojení studentů a mladých výzkumných pracovníků (do 35 let) do </a:t>
            </a:r>
            <a:r>
              <a:rPr lang="cs-CZ" sz="2000" dirty="0" err="1">
                <a:latin typeface="Cambria" pitchFamily="18" charset="0"/>
                <a:cs typeface="Cambria"/>
                <a:sym typeface="Arial"/>
              </a:rPr>
              <a:t>VaV</a:t>
            </a:r>
            <a:r>
              <a:rPr lang="cs-CZ" sz="2000" dirty="0">
                <a:latin typeface="Cambria" pitchFamily="18" charset="0"/>
                <a:cs typeface="Cambria"/>
                <a:sym typeface="Arial"/>
              </a:rPr>
              <a:t> činnosti směřující k využití výsledků v praxi, zvýšení zájmu studentů a mladých výzkumných pracovníků o projekty s konkrétním praktickým dopadem a podpora takových projektů v akademické sféře obecně s propojením na hospodářskou sféru. Dílčím cílem je podpora vyrovnávání příležitostí mladých pracovníků ve </a:t>
            </a:r>
            <a:r>
              <a:rPr lang="cs-CZ" sz="2000" dirty="0" err="1">
                <a:latin typeface="Cambria" pitchFamily="18" charset="0"/>
                <a:cs typeface="Cambria"/>
                <a:sym typeface="Arial"/>
              </a:rPr>
              <a:t>VaVaI</a:t>
            </a:r>
            <a:r>
              <a:rPr lang="cs-CZ" sz="2000" dirty="0">
                <a:latin typeface="Cambria" pitchFamily="18" charset="0"/>
                <a:cs typeface="Cambria"/>
                <a:sym typeface="Arial"/>
              </a:rPr>
              <a:t> - žen a mužů - při řešení projektů aplikovaného výzkumu financovaných tímto </a:t>
            </a:r>
            <a:r>
              <a:rPr lang="cs-CZ" sz="2000" dirty="0" smtClean="0">
                <a:latin typeface="Cambria" pitchFamily="18" charset="0"/>
                <a:cs typeface="Cambria"/>
                <a:sym typeface="Arial"/>
              </a:rPr>
              <a:t>programem</a:t>
            </a:r>
            <a:r>
              <a:rPr lang="cs-CZ" sz="2000" dirty="0">
                <a:latin typeface="Cambria" pitchFamily="18" charset="0"/>
                <a:cs typeface="Cambria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2407904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480969" cy="792088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rgbClr val="CC0000"/>
                </a:solidFill>
                <a:latin typeface="Cambria"/>
                <a:cs typeface="Cambria"/>
              </a:rPr>
              <a:t>Připravované programy TA ČR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196752"/>
            <a:ext cx="8291513" cy="5400600"/>
          </a:xfrm>
        </p:spPr>
        <p:txBody>
          <a:bodyPr>
            <a:noAutofit/>
          </a:bodyPr>
          <a:lstStyle/>
          <a:p>
            <a:pPr algn="just"/>
            <a:r>
              <a:rPr lang="cs-CZ" sz="1900" b="1" dirty="0">
                <a:latin typeface="Cambria" pitchFamily="18" charset="0"/>
                <a:cs typeface="Cambria"/>
                <a:sym typeface="Arial"/>
              </a:rPr>
              <a:t>ÉTA</a:t>
            </a:r>
            <a:r>
              <a:rPr lang="cs-CZ" sz="1900" dirty="0">
                <a:latin typeface="Cambria" pitchFamily="18" charset="0"/>
                <a:cs typeface="Cambria"/>
                <a:sym typeface="Arial"/>
              </a:rPr>
              <a:t> </a:t>
            </a:r>
            <a:r>
              <a:rPr lang="cs-CZ" sz="1900" dirty="0">
                <a:latin typeface="Cambria" pitchFamily="18" charset="0"/>
                <a:cs typeface="Cambria"/>
              </a:rPr>
              <a:t>–</a:t>
            </a:r>
            <a:r>
              <a:rPr lang="cs-CZ" sz="1900" dirty="0">
                <a:latin typeface="Cambria" pitchFamily="18" charset="0"/>
                <a:cs typeface="Cambria"/>
                <a:sym typeface="Arial"/>
              </a:rPr>
              <a:t> navazuje na program OMEGA, připraven na základě kulatých stolů s experty na společenské a humanitní vědy a ve spolupráci s MK a dalšími resorty, zaměřen na podporu zapojení společenských a humanitních věd do projektů </a:t>
            </a:r>
            <a:r>
              <a:rPr lang="cs-CZ" sz="1900" dirty="0" err="1">
                <a:latin typeface="Cambria" pitchFamily="18" charset="0"/>
                <a:cs typeface="Cambria"/>
                <a:sym typeface="Arial"/>
              </a:rPr>
              <a:t>VaVaI</a:t>
            </a:r>
            <a:r>
              <a:rPr lang="cs-CZ" sz="1900" dirty="0">
                <a:latin typeface="Cambria" pitchFamily="18" charset="0"/>
                <a:cs typeface="Cambria"/>
                <a:sym typeface="Arial"/>
              </a:rPr>
              <a:t>, které jsou přínosné pro udržení a zvyšování kvality života člověka a v reakci na dynamické společenské, ekonomické, globalizační, kulturní nebo technologické proměny</a:t>
            </a:r>
            <a:r>
              <a:rPr lang="cs-CZ" sz="1900" dirty="0" smtClean="0">
                <a:latin typeface="Cambria" pitchFamily="18" charset="0"/>
                <a:cs typeface="Cambria"/>
                <a:sym typeface="Arial"/>
              </a:rPr>
              <a:t>; </a:t>
            </a:r>
            <a:endParaRPr lang="cs-CZ" sz="1900" dirty="0" smtClean="0">
              <a:latin typeface="Cambria" pitchFamily="18" charset="0"/>
              <a:cs typeface="Cambria"/>
              <a:sym typeface="Arial"/>
            </a:endParaRPr>
          </a:p>
          <a:p>
            <a:pPr algn="just"/>
            <a:endParaRPr lang="cs-CZ" sz="1900" dirty="0">
              <a:latin typeface="Cambria" pitchFamily="18" charset="0"/>
              <a:cs typeface="Cambria"/>
              <a:sym typeface="Arial"/>
            </a:endParaRPr>
          </a:p>
          <a:p>
            <a:pPr algn="just"/>
            <a:r>
              <a:rPr lang="cs-CZ" sz="1900" b="1" dirty="0">
                <a:latin typeface="Cambria" pitchFamily="18" charset="0"/>
                <a:cs typeface="Cambria"/>
              </a:rPr>
              <a:t>THÉTA</a:t>
            </a:r>
            <a:r>
              <a:rPr lang="cs-CZ" sz="1900" dirty="0">
                <a:latin typeface="Cambria" pitchFamily="18" charset="0"/>
                <a:cs typeface="Cambria"/>
              </a:rPr>
              <a:t> – </a:t>
            </a:r>
            <a:r>
              <a:rPr lang="cs-CZ" sz="1900" dirty="0">
                <a:latin typeface="Cambria" pitchFamily="18" charset="0"/>
                <a:cs typeface="Cambria"/>
                <a:sym typeface="Arial"/>
              </a:rPr>
              <a:t>podpora </a:t>
            </a:r>
            <a:r>
              <a:rPr lang="cs-CZ" sz="1900" dirty="0" err="1">
                <a:latin typeface="Cambria" pitchFamily="18" charset="0"/>
                <a:cs typeface="Cambria"/>
                <a:sym typeface="Arial"/>
              </a:rPr>
              <a:t>VaV</a:t>
            </a:r>
            <a:r>
              <a:rPr lang="cs-CZ" sz="1900" dirty="0">
                <a:latin typeface="Cambria" pitchFamily="18" charset="0"/>
                <a:cs typeface="Cambria"/>
                <a:sym typeface="Arial"/>
              </a:rPr>
              <a:t> v oblasti energetiky se zaměřením na zajištění státního dozoru v oblasti jaderné bezpečnosti, nové technologie a dlouhodobé technické perspektivy, připravován ve spolupráci s MPO, MŠMT, SÚJB a ERÚ</a:t>
            </a:r>
            <a:r>
              <a:rPr lang="cs-CZ" sz="1900" dirty="0" smtClean="0">
                <a:latin typeface="Cambria" pitchFamily="18" charset="0"/>
                <a:cs typeface="Cambria"/>
                <a:sym typeface="Arial"/>
              </a:rPr>
              <a:t>;</a:t>
            </a:r>
          </a:p>
          <a:p>
            <a:pPr marL="0" indent="0" algn="just">
              <a:buNone/>
            </a:pPr>
            <a:endParaRPr lang="cs-CZ" sz="1900" dirty="0">
              <a:latin typeface="Cambria" pitchFamily="18" charset="0"/>
              <a:cs typeface="Cambria"/>
              <a:sym typeface="Arial"/>
            </a:endParaRPr>
          </a:p>
          <a:p>
            <a:pPr algn="just"/>
            <a:r>
              <a:rPr lang="cs-CZ" sz="1900" b="1" dirty="0">
                <a:latin typeface="Cambria" pitchFamily="18" charset="0"/>
                <a:cs typeface="Cambria"/>
                <a:sym typeface="Arial"/>
              </a:rPr>
              <a:t>Národní centra kompetence </a:t>
            </a:r>
            <a:r>
              <a:rPr lang="cs-CZ" sz="1900" dirty="0">
                <a:latin typeface="Cambria" pitchFamily="18" charset="0"/>
                <a:cs typeface="Cambria"/>
                <a:sym typeface="Arial"/>
              </a:rPr>
              <a:t>- bude zaměřen na propojování stávajících špičkových center výzkumu, vývoje a inovací (např. centra kompetence, evropská centra excelence a regionální výzkumná a vývojová centra) do větších celků, které významně přispějí k rozvoji konkurenceschopnosti </a:t>
            </a:r>
            <a:r>
              <a:rPr lang="cs-CZ" sz="1900" dirty="0" smtClean="0">
                <a:latin typeface="Cambria" pitchFamily="18" charset="0"/>
                <a:cs typeface="Cambria"/>
                <a:sym typeface="Arial"/>
              </a:rPr>
              <a:t>ČR</a:t>
            </a:r>
            <a:r>
              <a:rPr lang="cs-CZ" sz="1900" dirty="0">
                <a:latin typeface="Cambria" pitchFamily="18" charset="0"/>
                <a:cs typeface="Cambria"/>
                <a:sym typeface="Arial"/>
              </a:rPr>
              <a:t>.</a:t>
            </a:r>
          </a:p>
          <a:p>
            <a:endParaRPr lang="cs-CZ" sz="1700" dirty="0">
              <a:solidFill>
                <a:schemeClr val="dk1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7941583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99792" y="260648"/>
            <a:ext cx="5976664" cy="792088"/>
          </a:xfrm>
        </p:spPr>
        <p:txBody>
          <a:bodyPr>
            <a:normAutofit fontScale="90000"/>
          </a:bodyPr>
          <a:lstStyle/>
          <a:p>
            <a:r>
              <a:rPr lang="cs-CZ" sz="3600" dirty="0">
                <a:solidFill>
                  <a:srgbClr val="FF0000"/>
                </a:solidFill>
                <a:cs typeface="Cambria"/>
              </a:rPr>
              <a:t>Harmonogram</a:t>
            </a:r>
            <a:r>
              <a:rPr lang="cs-CZ" dirty="0">
                <a:solidFill>
                  <a:srgbClr val="FF0000"/>
                </a:solidFill>
                <a:cs typeface="Cambria"/>
              </a:rPr>
              <a:t> </a:t>
            </a:r>
            <a:br>
              <a:rPr lang="cs-CZ" dirty="0">
                <a:solidFill>
                  <a:srgbClr val="FF0000"/>
                </a:solidFill>
                <a:cs typeface="Cambria"/>
              </a:rPr>
            </a:br>
            <a:r>
              <a:rPr lang="cs-CZ" dirty="0">
                <a:solidFill>
                  <a:srgbClr val="FF0000"/>
                </a:solidFill>
                <a:cs typeface="Cambria"/>
              </a:rPr>
              <a:t>veřejných soutěží v roce 2017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4652693"/>
              </p:ext>
            </p:extLst>
          </p:nvPr>
        </p:nvGraphicFramePr>
        <p:xfrm>
          <a:off x="467544" y="1556792"/>
          <a:ext cx="8064896" cy="4688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873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775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Veřejná soutěž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Datum vyhlášení VS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DELTA 4. VS 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28. 2. 2017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u="none" strike="noStrike" dirty="0">
                          <a:effectLst/>
                        </a:rPr>
                        <a:t>GAMA PP2 1. VS (SoE)</a:t>
                      </a:r>
                      <a:endParaRPr lang="sv-S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20. 3. 2017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ZÉTA 1. VS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28. 3. 2017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EPSILON 3. VS 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4. 4. 2017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 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 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u="none" strike="noStrike" dirty="0">
                          <a:effectLst/>
                        </a:rPr>
                        <a:t>DELTA 5. VS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30. 5. 2017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ÉTA 1. VS 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16. 8. 2017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THÉTA 1. VS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konec září 2017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5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Projekty v programech TA ČR*</a:t>
            </a:r>
            <a:b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</a:br>
            <a: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(Aktualizováno k </a:t>
            </a: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18. </a:t>
            </a:r>
            <a: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5</a:t>
            </a: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. </a:t>
            </a:r>
            <a: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2016)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>
                <a:sym typeface="Calibri"/>
              </a:rPr>
              <a:t>*</a:t>
            </a:r>
            <a:r>
              <a:rPr lang="cs-CZ" dirty="0">
                <a:sym typeface="Calibri"/>
              </a:rPr>
              <a:t>Ú</a:t>
            </a:r>
            <a:r>
              <a:rPr lang="cs-CZ" dirty="0"/>
              <a:t>spěšnost uvedena pouze za TD01 a TD02. K 30.9. 2015 nebyl znám počet podpořených projektů v TD03</a:t>
            </a:r>
          </a:p>
          <a:p>
            <a:r>
              <a:rPr lang="en-US" dirty="0"/>
              <a:t>**</a:t>
            </a:r>
            <a:r>
              <a:rPr lang="cs-CZ" dirty="0"/>
              <a:t> Celková úspěšnost bez TD03</a:t>
            </a:r>
          </a:p>
          <a:p>
            <a:endParaRPr lang="cs-CZ" dirty="0"/>
          </a:p>
        </p:txBody>
      </p:sp>
      <p:graphicFrame>
        <p:nvGraphicFramePr>
          <p:cNvPr id="4" name="Shape 207"/>
          <p:cNvGraphicFramePr/>
          <p:nvPr>
            <p:extLst>
              <p:ext uri="{D42A27DB-BD31-4B8C-83A1-F6EECF244321}">
                <p14:modId xmlns:p14="http://schemas.microsoft.com/office/powerpoint/2010/main" val="3721000611"/>
              </p:ext>
            </p:extLst>
          </p:nvPr>
        </p:nvGraphicFramePr>
        <p:xfrm>
          <a:off x="442025" y="1480269"/>
          <a:ext cx="8244775" cy="445223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44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8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28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7445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081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57061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u="none" strike="noStrike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Program</a:t>
                      </a:r>
                    </a:p>
                  </a:txBody>
                  <a:tcPr marL="91425" marR="91425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ALFA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CK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DELTA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EPSILON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GAMA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OMEGA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9273">
                <a:tc>
                  <a:txBody>
                    <a:bodyPr/>
                    <a:lstStyle/>
                    <a:p>
                      <a:pPr marL="179388" marR="0" lvl="0" indent="-103188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podáno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3 501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210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725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650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5 168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9273">
                <a:tc>
                  <a:txBody>
                    <a:bodyPr/>
                    <a:lstStyle/>
                    <a:p>
                      <a:pPr marL="0" marR="0" lvl="0" indent="7620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podpořeno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961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194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1 302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9273">
                <a:tc>
                  <a:txBody>
                    <a:bodyPr/>
                    <a:lstStyle/>
                    <a:p>
                      <a:pPr marL="273050" marR="0" lvl="0" indent="-19685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úspěšnost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27,4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16,2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14,8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12,1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38,2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29,8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25,2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9273">
                <a:tc>
                  <a:txBody>
                    <a:bodyPr/>
                    <a:lstStyle/>
                    <a:p>
                      <a:pPr marL="273050" marR="0" lvl="0" indent="-19685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podpořené: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endParaRPr sz="1800" b="0" i="0" u="none" strike="noStrike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endParaRPr sz="1800" b="0" i="0" u="none" strike="noStrike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endParaRPr sz="1800" b="0" i="0" u="none" strike="noStrike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endParaRPr sz="1800" b="0" i="0" u="none" strike="noStrike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endParaRPr sz="1800" b="0" i="0" u="none" strike="noStrike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endParaRPr sz="1800" b="0" i="0" u="none" strike="noStrike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endParaRPr sz="1800" b="1" i="0" u="none" strike="noStrike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3051">
                <a:tc>
                  <a:txBody>
                    <a:bodyPr/>
                    <a:lstStyle/>
                    <a:p>
                      <a:pPr marL="18000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náklady</a:t>
                      </a:r>
                    </a:p>
                    <a:p>
                      <a:pPr marL="18000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4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(v </a:t>
                      </a:r>
                      <a:r>
                        <a:rPr lang="cs-CZ" sz="1400" b="1" i="0" u="none" strike="noStrike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tis. </a:t>
                      </a:r>
                      <a:r>
                        <a:rPr lang="cs-CZ" sz="14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Kč)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14 387 439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9 025 843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63 789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1 420 774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410 703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469 814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25 778 360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03051">
                <a:tc>
                  <a:txBody>
                    <a:bodyPr/>
                    <a:lstStyle/>
                    <a:p>
                      <a:pPr marL="18000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podpora</a:t>
                      </a:r>
                    </a:p>
                    <a:p>
                      <a:pPr marL="18000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4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(v </a:t>
                      </a:r>
                      <a:r>
                        <a:rPr lang="cs-CZ" sz="1400" b="1" i="0" u="none" strike="noStrike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tis. </a:t>
                      </a:r>
                      <a:r>
                        <a:rPr lang="cs-CZ" sz="14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Kč)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9 252 356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6 146 045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45 880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863 038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410 703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367 567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17 085 589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78433">
                <a:tc>
                  <a:txBody>
                    <a:bodyPr/>
                    <a:lstStyle/>
                    <a:p>
                      <a:pPr marL="18000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míra podpory 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64,3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68,1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71,9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60,7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78,2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rgbClr val="232D4B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66,3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7812360" y="6237902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>
                <a:solidFill>
                  <a:prstClr val="black"/>
                </a:solidFill>
              </a:rPr>
              <a:t>Zdroj: TA ČR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16435" y="6237903"/>
            <a:ext cx="6362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200" i="1" dirty="0">
                <a:solidFill>
                  <a:prstClr val="black"/>
                </a:solidFill>
                <a:ea typeface="ＭＳ Ｐゴシック" pitchFamily="34" charset="-128"/>
              </a:rPr>
              <a:t>* </a:t>
            </a:r>
            <a:r>
              <a:rPr lang="cs-CZ" sz="1200" i="1" dirty="0">
                <a:solidFill>
                  <a:prstClr val="black"/>
                </a:solidFill>
                <a:cs typeface="Calibri"/>
              </a:rPr>
              <a:t>Bez </a:t>
            </a:r>
            <a:r>
              <a:rPr lang="cs-CZ" sz="1200" i="1" dirty="0" smtClean="0">
                <a:solidFill>
                  <a:prstClr val="black"/>
                </a:solidFill>
                <a:cs typeface="Calibri"/>
              </a:rPr>
              <a:t>2. VS </a:t>
            </a:r>
            <a:r>
              <a:rPr lang="cs-CZ" sz="1200" i="1" dirty="0">
                <a:solidFill>
                  <a:prstClr val="black"/>
                </a:solidFill>
                <a:cs typeface="Calibri"/>
              </a:rPr>
              <a:t>DELTA</a:t>
            </a:r>
          </a:p>
        </p:txBody>
      </p:sp>
    </p:spTree>
    <p:extLst>
      <p:ext uri="{BB962C8B-B14F-4D97-AF65-F5344CB8AC3E}">
        <p14:creationId xmlns:p14="http://schemas.microsoft.com/office/powerpoint/2010/main" val="261482271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Struktura a počty účastníků </a:t>
            </a:r>
            <a:b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</a:br>
            <a: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v podpořených projektech TA ČR*</a:t>
            </a:r>
            <a:b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</a:br>
            <a: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(Aktualizováno k </a:t>
            </a: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18.5. </a:t>
            </a:r>
            <a:r>
              <a:rPr lang="cs-CZ" dirty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2016)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Shape 214"/>
          <p:cNvGraphicFramePr/>
          <p:nvPr>
            <p:extLst>
              <p:ext uri="{D42A27DB-BD31-4B8C-83A1-F6EECF244321}">
                <p14:modId xmlns:p14="http://schemas.microsoft.com/office/powerpoint/2010/main" val="1690475361"/>
              </p:ext>
            </p:extLst>
          </p:nvPr>
        </p:nvGraphicFramePr>
        <p:xfrm>
          <a:off x="539537" y="1408641"/>
          <a:ext cx="8064925" cy="490139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514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44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851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841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144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u="none" strike="noStrike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Typ organizace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u="none" strike="noStrike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Velikost/druh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u="none" strike="noStrike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organizace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u="none" strike="noStrike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Počet </a:t>
                      </a:r>
                      <a:r>
                        <a:rPr lang="cs-CZ" sz="1800" u="none" strike="noStrike" cap="none" baseline="0" dirty="0" smtClean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výskytů</a:t>
                      </a:r>
                      <a:endParaRPr lang="cs-CZ" sz="1800" u="none" strike="noStrike" cap="none" baseline="0" dirty="0">
                        <a:solidFill>
                          <a:schemeClr val="bg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u="none" strike="noStrike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Dotace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u="none" strike="noStrike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(v </a:t>
                      </a:r>
                      <a:r>
                        <a:rPr lang="cs-CZ" sz="1800" u="none" strike="noStrike" cap="none" baseline="0" dirty="0" smtClean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tis. </a:t>
                      </a:r>
                      <a:r>
                        <a:rPr lang="cs-CZ" sz="1800" u="none" strike="noStrike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Kč)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1308">
                <a:tc rowSpan="4"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Podniky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Celkem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1 717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7 807 491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13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malé podniky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706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2 559 889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13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střední podniky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424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2 038 511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13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velké podniky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587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3 209 091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7778">
                <a:tc rowSpan="5"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Výzkumné</a:t>
                      </a:r>
                    </a:p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organizace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Celkem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1 723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ctr" defTabSz="914400" rtl="0" eaLnBrk="1" fontAlgn="b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9 278 098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13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veřejné vysoké školy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1 068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6 100 486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13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AV ČR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217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1 255 743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13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ostatní VVI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205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673 883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13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0" i="0" u="none" strike="noStrike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ostatní VO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233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1 247 986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11709">
                <a:tc>
                  <a:txBody>
                    <a:bodyPr/>
                    <a:lstStyle/>
                    <a:p>
                      <a:pPr marL="180000" marR="0" lvl="0" indent="-2199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cs-CZ" sz="1800" b="1" i="0" u="none" strike="noStrike" cap="none" baseline="0" dirty="0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Celkem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endParaRPr sz="1800" b="1" i="0" u="none" strike="noStrike" cap="none" baseline="0" dirty="0">
                        <a:solidFill>
                          <a:schemeClr val="lt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cap="none" baseline="0" dirty="0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</a:rPr>
                        <a:t>3 440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cap="none" baseline="0" dirty="0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</a:rPr>
                        <a:t>17 085 589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7596336" y="6309320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>
                <a:latin typeface="+mj-lt"/>
              </a:rPr>
              <a:t>Zdroj: TA ČR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67544" y="6309318"/>
            <a:ext cx="6362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200" i="1" dirty="0">
                <a:ea typeface="ＭＳ Ｐゴシック" pitchFamily="34" charset="-128"/>
              </a:rPr>
              <a:t>* </a:t>
            </a:r>
            <a:r>
              <a:rPr lang="cs-CZ" sz="1200" i="1" dirty="0">
                <a:cs typeface="Calibri"/>
              </a:rPr>
              <a:t>Bez </a:t>
            </a:r>
            <a:r>
              <a:rPr lang="cs-CZ" sz="1200" i="1" dirty="0" err="1">
                <a:cs typeface="Calibri"/>
              </a:rPr>
              <a:t>2VS</a:t>
            </a:r>
            <a:r>
              <a:rPr lang="cs-CZ" sz="1200" i="1" dirty="0">
                <a:cs typeface="Calibri"/>
              </a:rPr>
              <a:t> DELTA</a:t>
            </a:r>
          </a:p>
        </p:txBody>
      </p:sp>
    </p:spTree>
    <p:extLst>
      <p:ext uri="{BB962C8B-B14F-4D97-AF65-F5344CB8AC3E}">
        <p14:creationId xmlns:p14="http://schemas.microsoft.com/office/powerpoint/2010/main" val="2568000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1331640" y="332656"/>
            <a:ext cx="7355159" cy="6480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F03741"/>
              </a:buClr>
              <a:buSzPct val="25000"/>
              <a:buFont typeface="Cambria"/>
              <a:buNone/>
            </a:pPr>
            <a:r>
              <a:rPr lang="cs-CZ" dirty="0" smtClean="0">
                <a:solidFill>
                  <a:srgbClr val="CC0000"/>
                </a:solidFill>
                <a:latin typeface="Cambria"/>
                <a:cs typeface="Cambria"/>
                <a:sym typeface="Cambria"/>
              </a:rPr>
              <a:t>Účastníci podpořených projektů</a:t>
            </a:r>
            <a:endParaRPr dirty="0">
              <a:solidFill>
                <a:srgbClr val="CC0000"/>
              </a:solidFill>
              <a:latin typeface="Cambria"/>
              <a:cs typeface="Cambria"/>
              <a:sym typeface="Cambria"/>
            </a:endParaRPr>
          </a:p>
        </p:txBody>
      </p:sp>
      <p:sp>
        <p:nvSpPr>
          <p:cNvPr id="60" name="Shape 60"/>
          <p:cNvSpPr txBox="1">
            <a:spLocks noGrp="1"/>
          </p:cNvSpPr>
          <p:nvPr>
            <p:ph type="sldNum" idx="4294967295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9</a:t>
            </a:fld>
            <a:endParaRPr lang="cs-CZ" sz="1200" b="0" i="0" u="none" strike="noStrike" cap="none">
              <a:solidFill>
                <a:srgbClr val="7F7F7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478980"/>
              </p:ext>
            </p:extLst>
          </p:nvPr>
        </p:nvGraphicFramePr>
        <p:xfrm>
          <a:off x="2123728" y="1196752"/>
          <a:ext cx="4968551" cy="4998315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177731"/>
                <a:gridCol w="1895410"/>
                <a:gridCol w="1895410"/>
              </a:tblGrid>
              <a:tr h="45679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 err="1">
                          <a:effectLst/>
                        </a:rPr>
                        <a:t>Kraj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effectLst/>
                        </a:rPr>
                        <a:t>počet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effectLst/>
                        </a:rPr>
                        <a:t>podíl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PHA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1 617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38,7%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JHM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781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18,7%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STC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363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8,7%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PLK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194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4,6%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MSK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241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5,8%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LBK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163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3,9%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PAK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169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4,0%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ZLK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133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3,2%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OLK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2,5%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HKK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2,4%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VYS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93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2,2%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JHC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86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2,1%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ULK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80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1,9%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KVK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0,2%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839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ZAH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1,2%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9817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Celkem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4 179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100,0%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29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ablona_prezentace">
  <a:themeElements>
    <a:clrScheme name="Tačr šedé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000000"/>
      </a:accent1>
      <a:accent2>
        <a:srgbClr val="3F3F3F"/>
      </a:accent2>
      <a:accent3>
        <a:srgbClr val="7F7F7F"/>
      </a:accent3>
      <a:accent4>
        <a:srgbClr val="BFBFBF"/>
      </a:accent4>
      <a:accent5>
        <a:srgbClr val="FFFFFF"/>
      </a:accent5>
      <a:accent6>
        <a:srgbClr val="F03741"/>
      </a:accent6>
      <a:hlink>
        <a:srgbClr val="7F7F7F"/>
      </a:hlink>
      <a:folHlink>
        <a:srgbClr val="7F7F7F"/>
      </a:folHlink>
    </a:clrScheme>
    <a:fontScheme name="TAČR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Šablona_prezentace">
  <a:themeElements>
    <a:clrScheme name="Tačr šedé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000000"/>
      </a:accent1>
      <a:accent2>
        <a:srgbClr val="3F3F3F"/>
      </a:accent2>
      <a:accent3>
        <a:srgbClr val="7F7F7F"/>
      </a:accent3>
      <a:accent4>
        <a:srgbClr val="BFBFBF"/>
      </a:accent4>
      <a:accent5>
        <a:srgbClr val="FFFFFF"/>
      </a:accent5>
      <a:accent6>
        <a:srgbClr val="F03741"/>
      </a:accent6>
      <a:hlink>
        <a:srgbClr val="7F7F7F"/>
      </a:hlink>
      <a:folHlink>
        <a:srgbClr val="7F7F7F"/>
      </a:folHlink>
    </a:clrScheme>
    <a:fontScheme name="TAČR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Šablona_prezentace">
  <a:themeElements>
    <a:clrScheme name="Tačr šedé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000000"/>
      </a:accent1>
      <a:accent2>
        <a:srgbClr val="3F3F3F"/>
      </a:accent2>
      <a:accent3>
        <a:srgbClr val="7F7F7F"/>
      </a:accent3>
      <a:accent4>
        <a:srgbClr val="BFBFBF"/>
      </a:accent4>
      <a:accent5>
        <a:srgbClr val="FFFFFF"/>
      </a:accent5>
      <a:accent6>
        <a:srgbClr val="F03741"/>
      </a:accent6>
      <a:hlink>
        <a:srgbClr val="7F7F7F"/>
      </a:hlink>
      <a:folHlink>
        <a:srgbClr val="7F7F7F"/>
      </a:folHlink>
    </a:clrScheme>
    <a:fontScheme name="TAČR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solidFill>
            <a:schemeClr val="accent3"/>
          </a:solidFill>
        </a:ln>
      </a:spPr>
      <a:bodyPr rtlCol="0" anchor="ctr"/>
      <a:lstStyle>
        <a:defPPr algn="ctr">
          <a:defRPr sz="1200" b="1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Šablona_prezentace</Template>
  <TotalTime>16440</TotalTime>
  <Words>1341</Words>
  <Application>Microsoft Office PowerPoint</Application>
  <PresentationFormat>Předvádění na obrazovce (4:3)</PresentationFormat>
  <Paragraphs>458</Paragraphs>
  <Slides>16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Šablona_prezentace</vt:lpstr>
      <vt:lpstr>1_Šablona_prezentace</vt:lpstr>
      <vt:lpstr>2_Šablona_prezentace</vt:lpstr>
      <vt:lpstr>Prezentace aplikace PowerPoint</vt:lpstr>
      <vt:lpstr>Technologická agentura ČR  a její programy</vt:lpstr>
      <vt:lpstr>Programy TA ČR</vt:lpstr>
      <vt:lpstr>Nové programy TA ČR</vt:lpstr>
      <vt:lpstr>Připravované programy TA ČR</vt:lpstr>
      <vt:lpstr>Harmonogram  veřejných soutěží v roce 2017</vt:lpstr>
      <vt:lpstr>Projekty v programech TA ČR* (Aktualizováno k 18. 5. 2016)</vt:lpstr>
      <vt:lpstr>Struktura a počty účastníků  v podpořených projektech TA ČR* (Aktualizováno k 18.5. 2016)</vt:lpstr>
      <vt:lpstr>Účastníci podpořených projektů</vt:lpstr>
      <vt:lpstr>Struktura financí v projektech</vt:lpstr>
      <vt:lpstr>Finance v projektech TA ČR</vt:lpstr>
      <vt:lpstr> Projekt INKA  </vt:lpstr>
      <vt:lpstr> Projekt INKA – mapování 2017  </vt:lpstr>
      <vt:lpstr>         Spolupráce TA ČR a CzechInvest v regionech</vt:lpstr>
      <vt:lpstr>Mezinárodní spolupráce TA ČR  – 2017 rok předsednictví v TAFTIE</vt:lpstr>
      <vt:lpstr>    Děkuji za pozornost!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miluse.rollerova</dc:creator>
  <cp:lastModifiedBy>uzivatel</cp:lastModifiedBy>
  <cp:revision>113</cp:revision>
  <cp:lastPrinted>2016-05-18T10:26:21Z</cp:lastPrinted>
  <dcterms:created xsi:type="dcterms:W3CDTF">2016-01-19T13:27:07Z</dcterms:created>
  <dcterms:modified xsi:type="dcterms:W3CDTF">2017-04-25T06:43:11Z</dcterms:modified>
</cp:coreProperties>
</file>