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257" r:id="rId4"/>
    <p:sldId id="265" r:id="rId5"/>
    <p:sldId id="263" r:id="rId6"/>
    <p:sldId id="267" r:id="rId7"/>
    <p:sldId id="269" r:id="rId8"/>
    <p:sldId id="273" r:id="rId9"/>
    <p:sldId id="275" r:id="rId10"/>
    <p:sldId id="276" r:id="rId11"/>
    <p:sldId id="277" r:id="rId12"/>
    <p:sldId id="290" r:id="rId13"/>
    <p:sldId id="291" r:id="rId14"/>
    <p:sldId id="280" r:id="rId15"/>
    <p:sldId id="292" r:id="rId16"/>
    <p:sldId id="282" r:id="rId17"/>
    <p:sldId id="283" r:id="rId18"/>
    <p:sldId id="293" r:id="rId19"/>
    <p:sldId id="294" r:id="rId20"/>
    <p:sldId id="295" r:id="rId21"/>
    <p:sldId id="296" r:id="rId22"/>
    <p:sldId id="297" r:id="rId23"/>
    <p:sldId id="298" r:id="rId24"/>
    <p:sldId id="302" r:id="rId25"/>
    <p:sldId id="300" r:id="rId26"/>
    <p:sldId id="303" r:id="rId27"/>
    <p:sldId id="304" r:id="rId28"/>
    <p:sldId id="306" r:id="rId2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9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>
        <p:scale>
          <a:sx n="80" d="100"/>
          <a:sy n="80" d="100"/>
        </p:scale>
        <p:origin x="-1692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C47E2-5931-40F1-8108-76B4D044C029}" type="doc">
      <dgm:prSet loTypeId="urn:microsoft.com/office/officeart/2005/8/layout/pyramid2" loCatId="pyramid" qsTypeId="urn:microsoft.com/office/officeart/2005/8/quickstyle/simple4" qsCatId="simple" csTypeId="urn:microsoft.com/office/officeart/2005/8/colors/accent1_2" csCatId="accent1" phldr="1"/>
      <dgm:spPr/>
    </dgm:pt>
    <dgm:pt modelId="{7CF27E39-FC53-45AD-9F36-6194AF52B2DB}">
      <dgm:prSet phldrT="[Text]" custT="1"/>
      <dgm:spPr>
        <a:ln>
          <a:solidFill>
            <a:srgbClr val="009900"/>
          </a:solidFill>
        </a:ln>
      </dgm:spPr>
      <dgm:t>
        <a:bodyPr/>
        <a:lstStyle/>
        <a:p>
          <a:pPr algn="l">
            <a:lnSpc>
              <a:spcPct val="100000"/>
            </a:lnSpc>
          </a:pPr>
          <a:r>
            <a:rPr lang="cs-CZ" altLang="cs-CZ" sz="18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MMR - metodická pomoc územním samosprávným celkům, obcím a jejich sdružením. </a:t>
          </a:r>
          <a:r>
            <a:rPr lang="cs-CZ" altLang="cs-CZ" sz="1800" b="1" i="1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(„Kompetenční zákon“)</a:t>
          </a:r>
          <a:endParaRPr lang="cs-CZ" sz="1800" b="1" i="1" dirty="0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930C359-F5EA-4E69-818F-4AAC14C7606E}" type="parTrans" cxnId="{777D49AC-C57D-4EA8-BB82-A044D0A5EEFF}">
      <dgm:prSet/>
      <dgm:spPr/>
      <dgm:t>
        <a:bodyPr/>
        <a:lstStyle/>
        <a:p>
          <a:endParaRPr lang="cs-CZ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C3F1335A-E823-4A6B-A551-8FD89DC77B73}" type="sibTrans" cxnId="{777D49AC-C57D-4EA8-BB82-A044D0A5EEFF}">
      <dgm:prSet/>
      <dgm:spPr/>
      <dgm:t>
        <a:bodyPr/>
        <a:lstStyle/>
        <a:p>
          <a:endParaRPr lang="cs-CZ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29E538D7-3C40-456D-A75A-619B4273F4BE}">
      <dgm:prSet phldrT="[Text]" custT="1"/>
      <dgm:spPr>
        <a:ln>
          <a:solidFill>
            <a:srgbClr val="009900"/>
          </a:solidFill>
        </a:ln>
      </dgm:spPr>
      <dgm:t>
        <a:bodyPr/>
        <a:lstStyle/>
        <a:p>
          <a:pPr algn="l">
            <a:lnSpc>
              <a:spcPct val="100000"/>
            </a:lnSpc>
          </a:pPr>
          <a:r>
            <a:rPr lang="cs-CZ" altLang="cs-CZ" sz="18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Obec podporuje aktivity zaměřené na rozvoj územního obvodu obce. </a:t>
          </a:r>
          <a:r>
            <a:rPr lang="cs-CZ" altLang="cs-CZ" sz="1800" b="1" i="1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(</a:t>
          </a:r>
          <a:r>
            <a:rPr lang="cs-CZ" sz="1800" b="1" i="1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Zákon o podpoře RR</a:t>
          </a:r>
          <a:r>
            <a:rPr lang="cs-CZ" altLang="cs-CZ" sz="1800" b="1" i="1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)</a:t>
          </a:r>
          <a:endParaRPr lang="cs-CZ" sz="1800" b="1" i="1" dirty="0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8D988A0-9905-4F8E-B2B0-C72D2EA187DA}" type="parTrans" cxnId="{74B627AC-1B7A-4CF7-BE44-81D272116DE1}">
      <dgm:prSet/>
      <dgm:spPr/>
      <dgm:t>
        <a:bodyPr/>
        <a:lstStyle/>
        <a:p>
          <a:endParaRPr lang="cs-CZ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18804888-53C2-44FB-821F-150B73175D76}" type="sibTrans" cxnId="{74B627AC-1B7A-4CF7-BE44-81D272116DE1}">
      <dgm:prSet/>
      <dgm:spPr/>
      <dgm:t>
        <a:bodyPr/>
        <a:lstStyle/>
        <a:p>
          <a:endParaRPr lang="cs-CZ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15C9FF22-2163-4C9F-A3F5-AF350097ED7D}">
      <dgm:prSet phldrT="[Text]" custT="1"/>
      <dgm:spPr>
        <a:ln>
          <a:solidFill>
            <a:srgbClr val="009900"/>
          </a:solidFill>
        </a:ln>
      </dgm:spPr>
      <dgm:t>
        <a:bodyPr/>
        <a:lstStyle/>
        <a:p>
          <a:pPr algn="l">
            <a:lnSpc>
              <a:spcPct val="100000"/>
            </a:lnSpc>
          </a:pPr>
          <a:r>
            <a:rPr lang="cs-CZ" altLang="cs-CZ" sz="1800" b="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Zastupitelstvu obce je vyhrazeno schvalovat program rozvoje územního obvodu obce. </a:t>
          </a:r>
          <a:r>
            <a:rPr lang="cs-CZ" altLang="cs-CZ" sz="1800" b="1" i="1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(</a:t>
          </a:r>
          <a:r>
            <a:rPr lang="cs-CZ" sz="1800" b="1" i="1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Zákon o obcích)</a:t>
          </a:r>
          <a:endParaRPr lang="cs-CZ" sz="1800" b="1" i="1" dirty="0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B2E37C44-85B4-48F5-B332-8CA7DF9BD034}" type="parTrans" cxnId="{B6C1E157-24CF-4BEA-B29E-8C4AEEAFC8D8}">
      <dgm:prSet/>
      <dgm:spPr/>
      <dgm:t>
        <a:bodyPr/>
        <a:lstStyle/>
        <a:p>
          <a:endParaRPr lang="cs-CZ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AC00DD08-BB67-4631-A05B-9DCD93D12AD4}" type="sibTrans" cxnId="{B6C1E157-24CF-4BEA-B29E-8C4AEEAFC8D8}">
      <dgm:prSet/>
      <dgm:spPr/>
      <dgm:t>
        <a:bodyPr/>
        <a:lstStyle/>
        <a:p>
          <a:endParaRPr lang="cs-CZ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6DEF584B-1C36-4085-9271-99DC06DBD3F1}" type="pres">
      <dgm:prSet presAssocID="{C32C47E2-5931-40F1-8108-76B4D044C029}" presName="compositeShape" presStyleCnt="0">
        <dgm:presLayoutVars>
          <dgm:dir/>
          <dgm:resizeHandles/>
        </dgm:presLayoutVars>
      </dgm:prSet>
      <dgm:spPr/>
    </dgm:pt>
    <dgm:pt modelId="{0A9097E5-46CC-4768-BA07-E53A7A71C47E}" type="pres">
      <dgm:prSet presAssocID="{C32C47E2-5931-40F1-8108-76B4D044C029}" presName="pyramid" presStyleLbl="node1" presStyleIdx="0" presStyleCnt="1" custScaleX="90849" custScaleY="100000" custLinFactNeighborX="-10516" custLinFactNeighborY="3971"/>
      <dgm:spPr>
        <a:gradFill rotWithShape="0">
          <a:gsLst>
            <a:gs pos="0">
              <a:srgbClr val="009640"/>
            </a:gs>
            <a:gs pos="100000">
              <a:srgbClr val="009900"/>
            </a:gs>
          </a:gsLst>
        </a:gradFill>
      </dgm:spPr>
    </dgm:pt>
    <dgm:pt modelId="{A01D10E8-4747-42E8-80AB-32048474176F}" type="pres">
      <dgm:prSet presAssocID="{C32C47E2-5931-40F1-8108-76B4D044C029}" presName="theList" presStyleCnt="0"/>
      <dgm:spPr/>
    </dgm:pt>
    <dgm:pt modelId="{639E858E-7928-4685-A7F5-1049010D91C9}" type="pres">
      <dgm:prSet presAssocID="{7CF27E39-FC53-45AD-9F36-6194AF52B2DB}" presName="aNode" presStyleLbl="fgAcc1" presStyleIdx="0" presStyleCnt="3" custScaleX="178554" custScaleY="99927" custLinFactNeighborX="26630" custLinFactNeighborY="934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8C9E1B-A3A1-45BE-A5D9-4E8CDD9E026C}" type="pres">
      <dgm:prSet presAssocID="{7CF27E39-FC53-45AD-9F36-6194AF52B2DB}" presName="aSpace" presStyleCnt="0"/>
      <dgm:spPr/>
    </dgm:pt>
    <dgm:pt modelId="{9444421C-5B60-4421-8C9C-E1D57DFA0EA1}" type="pres">
      <dgm:prSet presAssocID="{29E538D7-3C40-456D-A75A-619B4273F4BE}" presName="aNode" presStyleLbl="fgAcc1" presStyleIdx="1" presStyleCnt="3" custScaleX="169380" custLinFactY="11461" custLinFactNeighborX="21381" custLinFactNeighborY="1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DCD97B-D002-4E5F-9025-1E910E970C41}" type="pres">
      <dgm:prSet presAssocID="{29E538D7-3C40-456D-A75A-619B4273F4BE}" presName="aSpace" presStyleCnt="0"/>
      <dgm:spPr/>
    </dgm:pt>
    <dgm:pt modelId="{C1316C9B-38A1-49E5-BD05-B6268E8FC418}" type="pres">
      <dgm:prSet presAssocID="{15C9FF22-2163-4C9F-A3F5-AF350097ED7D}" presName="aNode" presStyleLbl="fgAcc1" presStyleIdx="2" presStyleCnt="3" custScaleX="156676" custLinFactY="30341" custLinFactNeighborX="15991" custLinFactNeighborY="1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1146768-2337-499B-91C1-C635640EBCA9}" type="pres">
      <dgm:prSet presAssocID="{15C9FF22-2163-4C9F-A3F5-AF350097ED7D}" presName="aSpace" presStyleCnt="0"/>
      <dgm:spPr/>
    </dgm:pt>
  </dgm:ptLst>
  <dgm:cxnLst>
    <dgm:cxn modelId="{B6C1E157-24CF-4BEA-B29E-8C4AEEAFC8D8}" srcId="{C32C47E2-5931-40F1-8108-76B4D044C029}" destId="{15C9FF22-2163-4C9F-A3F5-AF350097ED7D}" srcOrd="2" destOrd="0" parTransId="{B2E37C44-85B4-48F5-B332-8CA7DF9BD034}" sibTransId="{AC00DD08-BB67-4631-A05B-9DCD93D12AD4}"/>
    <dgm:cxn modelId="{74B627AC-1B7A-4CF7-BE44-81D272116DE1}" srcId="{C32C47E2-5931-40F1-8108-76B4D044C029}" destId="{29E538D7-3C40-456D-A75A-619B4273F4BE}" srcOrd="1" destOrd="0" parTransId="{88D988A0-9905-4F8E-B2B0-C72D2EA187DA}" sibTransId="{18804888-53C2-44FB-821F-150B73175D76}"/>
    <dgm:cxn modelId="{777D49AC-C57D-4EA8-BB82-A044D0A5EEFF}" srcId="{C32C47E2-5931-40F1-8108-76B4D044C029}" destId="{7CF27E39-FC53-45AD-9F36-6194AF52B2DB}" srcOrd="0" destOrd="0" parTransId="{5930C359-F5EA-4E69-818F-4AAC14C7606E}" sibTransId="{C3F1335A-E823-4A6B-A551-8FD89DC77B73}"/>
    <dgm:cxn modelId="{88CD4ED0-0971-4E5F-A7A0-AD67400E55E8}" type="presOf" srcId="{C32C47E2-5931-40F1-8108-76B4D044C029}" destId="{6DEF584B-1C36-4085-9271-99DC06DBD3F1}" srcOrd="0" destOrd="0" presId="urn:microsoft.com/office/officeart/2005/8/layout/pyramid2"/>
    <dgm:cxn modelId="{B30EF9FD-39FF-405E-8038-68A92B8410C9}" type="presOf" srcId="{7CF27E39-FC53-45AD-9F36-6194AF52B2DB}" destId="{639E858E-7928-4685-A7F5-1049010D91C9}" srcOrd="0" destOrd="0" presId="urn:microsoft.com/office/officeart/2005/8/layout/pyramid2"/>
    <dgm:cxn modelId="{D8DA6837-79FC-4CE7-A52B-EAE6A5B5BC1D}" type="presOf" srcId="{29E538D7-3C40-456D-A75A-619B4273F4BE}" destId="{9444421C-5B60-4421-8C9C-E1D57DFA0EA1}" srcOrd="0" destOrd="0" presId="urn:microsoft.com/office/officeart/2005/8/layout/pyramid2"/>
    <dgm:cxn modelId="{805B4006-4BF0-46C9-8587-39484576D977}" type="presOf" srcId="{15C9FF22-2163-4C9F-A3F5-AF350097ED7D}" destId="{C1316C9B-38A1-49E5-BD05-B6268E8FC418}" srcOrd="0" destOrd="0" presId="urn:microsoft.com/office/officeart/2005/8/layout/pyramid2"/>
    <dgm:cxn modelId="{3A7D1EA6-86A4-4CC1-87A6-5AA7B08F412A}" type="presParOf" srcId="{6DEF584B-1C36-4085-9271-99DC06DBD3F1}" destId="{0A9097E5-46CC-4768-BA07-E53A7A71C47E}" srcOrd="0" destOrd="0" presId="urn:microsoft.com/office/officeart/2005/8/layout/pyramid2"/>
    <dgm:cxn modelId="{3E16FEB3-0531-4E6A-895D-575E286096CD}" type="presParOf" srcId="{6DEF584B-1C36-4085-9271-99DC06DBD3F1}" destId="{A01D10E8-4747-42E8-80AB-32048474176F}" srcOrd="1" destOrd="0" presId="urn:microsoft.com/office/officeart/2005/8/layout/pyramid2"/>
    <dgm:cxn modelId="{1EF6480A-7E5B-4FB8-8B9F-A7AF06C9AA8A}" type="presParOf" srcId="{A01D10E8-4747-42E8-80AB-32048474176F}" destId="{639E858E-7928-4685-A7F5-1049010D91C9}" srcOrd="0" destOrd="0" presId="urn:microsoft.com/office/officeart/2005/8/layout/pyramid2"/>
    <dgm:cxn modelId="{58B9F7BB-E4DA-46A1-8128-2521C4995B77}" type="presParOf" srcId="{A01D10E8-4747-42E8-80AB-32048474176F}" destId="{608C9E1B-A3A1-45BE-A5D9-4E8CDD9E026C}" srcOrd="1" destOrd="0" presId="urn:microsoft.com/office/officeart/2005/8/layout/pyramid2"/>
    <dgm:cxn modelId="{7732FA02-EE07-4FC1-B584-C52FA65FC70F}" type="presParOf" srcId="{A01D10E8-4747-42E8-80AB-32048474176F}" destId="{9444421C-5B60-4421-8C9C-E1D57DFA0EA1}" srcOrd="2" destOrd="0" presId="urn:microsoft.com/office/officeart/2005/8/layout/pyramid2"/>
    <dgm:cxn modelId="{D750E8BC-BE55-402E-ABBF-6EF7377EBAB0}" type="presParOf" srcId="{A01D10E8-4747-42E8-80AB-32048474176F}" destId="{3CDCD97B-D002-4E5F-9025-1E910E970C41}" srcOrd="3" destOrd="0" presId="urn:microsoft.com/office/officeart/2005/8/layout/pyramid2"/>
    <dgm:cxn modelId="{331A5280-75A6-4B3C-AF15-915703518E3C}" type="presParOf" srcId="{A01D10E8-4747-42E8-80AB-32048474176F}" destId="{C1316C9B-38A1-49E5-BD05-B6268E8FC418}" srcOrd="4" destOrd="0" presId="urn:microsoft.com/office/officeart/2005/8/layout/pyramid2"/>
    <dgm:cxn modelId="{20B86AD6-A500-4D30-9B47-D6566F774D64}" type="presParOf" srcId="{A01D10E8-4747-42E8-80AB-32048474176F}" destId="{D1146768-2337-499B-91C1-C635640EBCA9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6E82C7-3ACB-40AE-ACDF-C98181EDEB1E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273E689-8B3A-49B3-91F0-5900159F9130}">
      <dgm:prSet phldrT="[Text]" custT="1"/>
      <dgm:spPr>
        <a:solidFill>
          <a:srgbClr val="00B050"/>
        </a:solidFill>
      </dgm:spPr>
      <dgm:t>
        <a:bodyPr/>
        <a:lstStyle/>
        <a:p>
          <a:pPr algn="ctr"/>
          <a:r>
            <a:rPr lang="cs-CZ" sz="14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PROGRAM ROZVOJE OBCE</a:t>
          </a:r>
          <a:endParaRPr lang="cs-CZ" sz="14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3A6BEC63-4A39-490F-A9CB-426AFD01FC97}" type="parTrans" cxnId="{BD4F8718-A49D-484B-9AAB-A06F65C44E40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5711BEF-26A0-44CC-B5AD-B82E7E1FDA0F}" type="sibTrans" cxnId="{BD4F8718-A49D-484B-9AAB-A06F65C44E40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44864C0-BA68-420C-A005-74A6528484A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marketingový a informační nástroj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B2AF4B8-0FFC-4981-9631-A76CC2266651}" type="parTrans" cxnId="{E3BD709B-5182-42AE-81D1-5BCE5C13EF86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DEC096F-C591-43F4-AD9A-3998A54C969D}" type="sibTrans" cxnId="{E3BD709B-5182-42AE-81D1-5BCE5C13EF86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CD9C8E1F-0CE3-412A-9BD6-B3F28ECBA2E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zachycení hlavních problémů obce a formulace možných řešení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0B14916E-1E4A-4B3F-9CE4-B40FAA88705C}" type="parTrans" cxnId="{DED634D0-ACEB-4C04-8912-C19EBD7EF494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39945F1-22A4-4DF0-8751-49AFDD456B27}" type="sibTrans" cxnId="{DED634D0-ACEB-4C04-8912-C19EBD7EF494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32A9E6B2-902A-4C96-A407-BC1595CE23C7}">
      <dgm:prSet custScaleX="187774"/>
      <dgm:spPr/>
      <dgm:t>
        <a:bodyPr/>
        <a:lstStyle/>
        <a:p>
          <a:endParaRPr lang="cs-CZ" sz="110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F3F9507-B476-4A9E-AB26-1FA0B75A051C}" type="parTrans" cxnId="{182C3C6D-1E8A-483C-B3DF-B05A86399589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0B50D0C0-C839-41A2-B325-413342395773}" type="sibTrans" cxnId="{182C3C6D-1E8A-483C-B3DF-B05A86399589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2F70E9E3-D109-4546-BC5B-D3412537AEDF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vytvoření platformy spolupráce různorodých subjektů v obci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31875737-F92B-4E81-9E41-0C70C9447448}" type="parTrans" cxnId="{43B97F2D-BDD3-4362-B2EE-BAD6458EC77B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F871AEA1-438F-4D11-AEEE-1EAD2B7F9E4D}" type="sibTrans" cxnId="{43B97F2D-BDD3-4362-B2EE-BAD6458EC77B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2A770452-4F81-45C8-9617-D0762FE269F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zvýšení připravenosti k podání dotačních žádostí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1EBF2BFF-B9B6-4E5B-8803-0431F5B97C4A}" type="parTrans" cxnId="{F49FB605-BBF9-4437-9B43-D3EA39A0C09F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62682D8A-568C-4E59-8DD7-D471439C5C7C}" type="sibTrans" cxnId="{F49FB605-BBF9-4437-9B43-D3EA39A0C09F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75F611EF-0B5F-4821-A4C1-9FB9CC100064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průmět s územním plánem, financemi, dalšími rozvojovými plány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7491A9A-4E82-48F7-A698-DF95C909D92E}" type="parTrans" cxnId="{C016F9E6-6EDA-4E3F-BA78-75F0EA02C5F3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F6A9B5CB-DE50-4907-91CB-926BB09D3866}" type="sibTrans" cxnId="{C016F9E6-6EDA-4E3F-BA78-75F0EA02C5F3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0ACB1A8-B68C-46BE-905B-6FAB6B979932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cs-CZ" sz="1200" b="1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podklad pro rozhodování orgánů obce</a:t>
          </a:r>
          <a:endParaRPr lang="cs-CZ" sz="1200" b="1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1B9D7F0-68BE-41D4-8055-FC50FD63782A}" type="parTrans" cxnId="{AC7552DC-7A81-4469-B7E5-788378436D44}">
      <dgm:prSet custT="1"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B07F0941-91CF-4C94-B14E-E9A92AAFDAC3}" type="sibTrans" cxnId="{AC7552DC-7A81-4469-B7E5-788378436D44}">
      <dgm:prSet/>
      <dgm:spPr/>
      <dgm:t>
        <a:bodyPr/>
        <a:lstStyle/>
        <a:p>
          <a:pPr algn="ctr"/>
          <a:endParaRPr lang="cs-CZ" sz="11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956A6E66-9554-4661-8707-AD10CC7CBBFE}" type="pres">
      <dgm:prSet presAssocID="{FA6E82C7-3ACB-40AE-ACDF-C98181EDEB1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BF29D37-87D3-46FB-8225-75A9BD3750E4}" type="pres">
      <dgm:prSet presAssocID="{7273E689-8B3A-49B3-91F0-5900159F9130}" presName="centerShape" presStyleLbl="node0" presStyleIdx="0" presStyleCnt="1" custScaleX="178510"/>
      <dgm:spPr/>
      <dgm:t>
        <a:bodyPr/>
        <a:lstStyle/>
        <a:p>
          <a:endParaRPr lang="cs-CZ"/>
        </a:p>
      </dgm:t>
    </dgm:pt>
    <dgm:pt modelId="{CDA2B6B9-A2FB-4229-A2AB-B460A10A6F52}" type="pres">
      <dgm:prSet presAssocID="{0B14916E-1E4A-4B3F-9CE4-B40FAA88705C}" presName="Name9" presStyleLbl="parChTrans1D2" presStyleIdx="0" presStyleCnt="6"/>
      <dgm:spPr/>
      <dgm:t>
        <a:bodyPr/>
        <a:lstStyle/>
        <a:p>
          <a:endParaRPr lang="cs-CZ"/>
        </a:p>
      </dgm:t>
    </dgm:pt>
    <dgm:pt modelId="{7D7DFA64-9E4F-4EDA-9406-E2194D851056}" type="pres">
      <dgm:prSet presAssocID="{0B14916E-1E4A-4B3F-9CE4-B40FAA88705C}" presName="connTx" presStyleLbl="parChTrans1D2" presStyleIdx="0" presStyleCnt="6"/>
      <dgm:spPr/>
      <dgm:t>
        <a:bodyPr/>
        <a:lstStyle/>
        <a:p>
          <a:endParaRPr lang="cs-CZ"/>
        </a:p>
      </dgm:t>
    </dgm:pt>
    <dgm:pt modelId="{BBF357D5-1807-4F35-B41A-0A15D11139E0}" type="pres">
      <dgm:prSet presAssocID="{CD9C8E1F-0CE3-412A-9BD6-B3F28ECBA2E9}" presName="node" presStyleLbl="node1" presStyleIdx="0" presStyleCnt="6" custScaleX="18777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E81639-6DC5-4E92-905E-AD1BBAF0D064}" type="pres">
      <dgm:prSet presAssocID="{31875737-F92B-4E81-9E41-0C70C9447448}" presName="Name9" presStyleLbl="parChTrans1D2" presStyleIdx="1" presStyleCnt="6"/>
      <dgm:spPr/>
      <dgm:t>
        <a:bodyPr/>
        <a:lstStyle/>
        <a:p>
          <a:endParaRPr lang="cs-CZ"/>
        </a:p>
      </dgm:t>
    </dgm:pt>
    <dgm:pt modelId="{A2FC09B2-BF89-4DF6-8BC2-71864D17CF4F}" type="pres">
      <dgm:prSet presAssocID="{31875737-F92B-4E81-9E41-0C70C9447448}" presName="connTx" presStyleLbl="parChTrans1D2" presStyleIdx="1" presStyleCnt="6"/>
      <dgm:spPr/>
      <dgm:t>
        <a:bodyPr/>
        <a:lstStyle/>
        <a:p>
          <a:endParaRPr lang="cs-CZ"/>
        </a:p>
      </dgm:t>
    </dgm:pt>
    <dgm:pt modelId="{B9BA2FD1-29CE-4082-85A4-AA06DE9F31C8}" type="pres">
      <dgm:prSet presAssocID="{2F70E9E3-D109-4546-BC5B-D3412537AEDF}" presName="node" presStyleLbl="node1" presStyleIdx="1" presStyleCnt="6" custScaleX="187774" custRadScaleRad="185674" custRadScaleInc="3554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6FF55F0-5D70-4042-8071-9612DFFF08A2}" type="pres">
      <dgm:prSet presAssocID="{1EBF2BFF-B9B6-4E5B-8803-0431F5B97C4A}" presName="Name9" presStyleLbl="parChTrans1D2" presStyleIdx="2" presStyleCnt="6"/>
      <dgm:spPr/>
      <dgm:t>
        <a:bodyPr/>
        <a:lstStyle/>
        <a:p>
          <a:endParaRPr lang="cs-CZ"/>
        </a:p>
      </dgm:t>
    </dgm:pt>
    <dgm:pt modelId="{C4315FEE-91A9-4714-B705-5F76462A3569}" type="pres">
      <dgm:prSet presAssocID="{1EBF2BFF-B9B6-4E5B-8803-0431F5B97C4A}" presName="connTx" presStyleLbl="parChTrans1D2" presStyleIdx="2" presStyleCnt="6"/>
      <dgm:spPr/>
      <dgm:t>
        <a:bodyPr/>
        <a:lstStyle/>
        <a:p>
          <a:endParaRPr lang="cs-CZ"/>
        </a:p>
      </dgm:t>
    </dgm:pt>
    <dgm:pt modelId="{CD4E71D7-FDC4-4F89-8251-7C24353D5FBA}" type="pres">
      <dgm:prSet presAssocID="{2A770452-4F81-45C8-9617-D0762FE269F9}" presName="node" presStyleLbl="node1" presStyleIdx="2" presStyleCnt="6" custScaleX="187774" custRadScaleRad="184978" custRadScaleInc="-4006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9D40C37-D9E4-418A-9C47-D0C09068F0D1}" type="pres">
      <dgm:prSet presAssocID="{87491A9A-4E82-48F7-A698-DF95C909D92E}" presName="Name9" presStyleLbl="parChTrans1D2" presStyleIdx="3" presStyleCnt="6"/>
      <dgm:spPr/>
      <dgm:t>
        <a:bodyPr/>
        <a:lstStyle/>
        <a:p>
          <a:endParaRPr lang="cs-CZ"/>
        </a:p>
      </dgm:t>
    </dgm:pt>
    <dgm:pt modelId="{004E345B-934C-42F7-9463-6DE31A3122AB}" type="pres">
      <dgm:prSet presAssocID="{87491A9A-4E82-48F7-A698-DF95C909D92E}" presName="connTx" presStyleLbl="parChTrans1D2" presStyleIdx="3" presStyleCnt="6"/>
      <dgm:spPr/>
      <dgm:t>
        <a:bodyPr/>
        <a:lstStyle/>
        <a:p>
          <a:endParaRPr lang="cs-CZ"/>
        </a:p>
      </dgm:t>
    </dgm:pt>
    <dgm:pt modelId="{AE176A08-0225-454D-8301-D68EB3151B88}" type="pres">
      <dgm:prSet presAssocID="{75F611EF-0B5F-4821-A4C1-9FB9CC100064}" presName="node" presStyleLbl="node1" presStyleIdx="3" presStyleCnt="6" custScaleX="18777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8545FFD-4894-424A-B3F9-740A4B74DCA1}" type="pres">
      <dgm:prSet presAssocID="{41B9D7F0-68BE-41D4-8055-FC50FD63782A}" presName="Name9" presStyleLbl="parChTrans1D2" presStyleIdx="4" presStyleCnt="6"/>
      <dgm:spPr/>
      <dgm:t>
        <a:bodyPr/>
        <a:lstStyle/>
        <a:p>
          <a:endParaRPr lang="cs-CZ"/>
        </a:p>
      </dgm:t>
    </dgm:pt>
    <dgm:pt modelId="{977AA061-02F8-4455-A9A4-4F0CF7867486}" type="pres">
      <dgm:prSet presAssocID="{41B9D7F0-68BE-41D4-8055-FC50FD63782A}" presName="connTx" presStyleLbl="parChTrans1D2" presStyleIdx="4" presStyleCnt="6"/>
      <dgm:spPr/>
      <dgm:t>
        <a:bodyPr/>
        <a:lstStyle/>
        <a:p>
          <a:endParaRPr lang="cs-CZ"/>
        </a:p>
      </dgm:t>
    </dgm:pt>
    <dgm:pt modelId="{9C12C81B-AB87-4592-A7C5-FA8803CD7D28}" type="pres">
      <dgm:prSet presAssocID="{50ACB1A8-B68C-46BE-905B-6FAB6B979932}" presName="node" presStyleLbl="node1" presStyleIdx="4" presStyleCnt="6" custScaleX="187774" custRadScaleRad="181074" custRadScaleInc="3320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577A641-9E38-46FF-98CD-F40C7902E38E}" type="pres">
      <dgm:prSet presAssocID="{4B2AF4B8-0FFC-4981-9631-A76CC2266651}" presName="Name9" presStyleLbl="parChTrans1D2" presStyleIdx="5" presStyleCnt="6"/>
      <dgm:spPr/>
      <dgm:t>
        <a:bodyPr/>
        <a:lstStyle/>
        <a:p>
          <a:endParaRPr lang="cs-CZ"/>
        </a:p>
      </dgm:t>
    </dgm:pt>
    <dgm:pt modelId="{2B2E0EF4-C331-42B1-B0D9-2724B5DD9161}" type="pres">
      <dgm:prSet presAssocID="{4B2AF4B8-0FFC-4981-9631-A76CC2266651}" presName="connTx" presStyleLbl="parChTrans1D2" presStyleIdx="5" presStyleCnt="6"/>
      <dgm:spPr/>
      <dgm:t>
        <a:bodyPr/>
        <a:lstStyle/>
        <a:p>
          <a:endParaRPr lang="cs-CZ"/>
        </a:p>
      </dgm:t>
    </dgm:pt>
    <dgm:pt modelId="{A3C0C2B0-398F-4C9D-BEFB-391575BF40A5}" type="pres">
      <dgm:prSet presAssocID="{844864C0-BA68-420C-A005-74A6528484A0}" presName="node" presStyleLbl="node1" presStyleIdx="5" presStyleCnt="6" custScaleX="187774" custRadScaleRad="180902" custRadScaleInc="-3370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C1EBA27-AA4C-42FF-BE64-F50CE5FEA16A}" type="presOf" srcId="{CD9C8E1F-0CE3-412A-9BD6-B3F28ECBA2E9}" destId="{BBF357D5-1807-4F35-B41A-0A15D11139E0}" srcOrd="0" destOrd="0" presId="urn:microsoft.com/office/officeart/2005/8/layout/radial1"/>
    <dgm:cxn modelId="{DED634D0-ACEB-4C04-8912-C19EBD7EF494}" srcId="{7273E689-8B3A-49B3-91F0-5900159F9130}" destId="{CD9C8E1F-0CE3-412A-9BD6-B3F28ECBA2E9}" srcOrd="0" destOrd="0" parTransId="{0B14916E-1E4A-4B3F-9CE4-B40FAA88705C}" sibTransId="{439945F1-22A4-4DF0-8751-49AFDD456B27}"/>
    <dgm:cxn modelId="{320F38EE-5C7C-4F9C-898A-10B389553836}" type="presOf" srcId="{41B9D7F0-68BE-41D4-8055-FC50FD63782A}" destId="{68545FFD-4894-424A-B3F9-740A4B74DCA1}" srcOrd="0" destOrd="0" presId="urn:microsoft.com/office/officeart/2005/8/layout/radial1"/>
    <dgm:cxn modelId="{F49FB605-BBF9-4437-9B43-D3EA39A0C09F}" srcId="{7273E689-8B3A-49B3-91F0-5900159F9130}" destId="{2A770452-4F81-45C8-9617-D0762FE269F9}" srcOrd="2" destOrd="0" parTransId="{1EBF2BFF-B9B6-4E5B-8803-0431F5B97C4A}" sibTransId="{62682D8A-568C-4E59-8DD7-D471439C5C7C}"/>
    <dgm:cxn modelId="{C016F9E6-6EDA-4E3F-BA78-75F0EA02C5F3}" srcId="{7273E689-8B3A-49B3-91F0-5900159F9130}" destId="{75F611EF-0B5F-4821-A4C1-9FB9CC100064}" srcOrd="3" destOrd="0" parTransId="{87491A9A-4E82-48F7-A698-DF95C909D92E}" sibTransId="{F6A9B5CB-DE50-4907-91CB-926BB09D3866}"/>
    <dgm:cxn modelId="{49834B57-B93A-48C2-BB41-3B2166D4E8CA}" type="presOf" srcId="{FA6E82C7-3ACB-40AE-ACDF-C98181EDEB1E}" destId="{956A6E66-9554-4661-8707-AD10CC7CBBFE}" srcOrd="0" destOrd="0" presId="urn:microsoft.com/office/officeart/2005/8/layout/radial1"/>
    <dgm:cxn modelId="{AC7552DC-7A81-4469-B7E5-788378436D44}" srcId="{7273E689-8B3A-49B3-91F0-5900159F9130}" destId="{50ACB1A8-B68C-46BE-905B-6FAB6B979932}" srcOrd="4" destOrd="0" parTransId="{41B9D7F0-68BE-41D4-8055-FC50FD63782A}" sibTransId="{B07F0941-91CF-4C94-B14E-E9A92AAFDAC3}"/>
    <dgm:cxn modelId="{182C3C6D-1E8A-483C-B3DF-B05A86399589}" srcId="{FA6E82C7-3ACB-40AE-ACDF-C98181EDEB1E}" destId="{32A9E6B2-902A-4C96-A407-BC1595CE23C7}" srcOrd="1" destOrd="0" parTransId="{5F3F9507-B476-4A9E-AB26-1FA0B75A051C}" sibTransId="{0B50D0C0-C839-41A2-B325-413342395773}"/>
    <dgm:cxn modelId="{A0CB22A7-6A2D-4D3E-BD69-47DD45509DBF}" type="presOf" srcId="{4B2AF4B8-0FFC-4981-9631-A76CC2266651}" destId="{C577A641-9E38-46FF-98CD-F40C7902E38E}" srcOrd="0" destOrd="0" presId="urn:microsoft.com/office/officeart/2005/8/layout/radial1"/>
    <dgm:cxn modelId="{BD4F8718-A49D-484B-9AAB-A06F65C44E40}" srcId="{FA6E82C7-3ACB-40AE-ACDF-C98181EDEB1E}" destId="{7273E689-8B3A-49B3-91F0-5900159F9130}" srcOrd="0" destOrd="0" parTransId="{3A6BEC63-4A39-490F-A9CB-426AFD01FC97}" sibTransId="{55711BEF-26A0-44CC-B5AD-B82E7E1FDA0F}"/>
    <dgm:cxn modelId="{C1D3E8EE-321D-4BAD-8528-18A0D20BE15E}" type="presOf" srcId="{844864C0-BA68-420C-A005-74A6528484A0}" destId="{A3C0C2B0-398F-4C9D-BEFB-391575BF40A5}" srcOrd="0" destOrd="0" presId="urn:microsoft.com/office/officeart/2005/8/layout/radial1"/>
    <dgm:cxn modelId="{A2D40531-5A28-4B4C-8E8E-D5D44E62F3D9}" type="presOf" srcId="{4B2AF4B8-0FFC-4981-9631-A76CC2266651}" destId="{2B2E0EF4-C331-42B1-B0D9-2724B5DD9161}" srcOrd="1" destOrd="0" presId="urn:microsoft.com/office/officeart/2005/8/layout/radial1"/>
    <dgm:cxn modelId="{4B3C17D7-98BE-4A7A-9493-0A1DCEA621D3}" type="presOf" srcId="{50ACB1A8-B68C-46BE-905B-6FAB6B979932}" destId="{9C12C81B-AB87-4592-A7C5-FA8803CD7D28}" srcOrd="0" destOrd="0" presId="urn:microsoft.com/office/officeart/2005/8/layout/radial1"/>
    <dgm:cxn modelId="{1AC28647-181A-4835-AEA7-DA6877367692}" type="presOf" srcId="{87491A9A-4E82-48F7-A698-DF95C909D92E}" destId="{79D40C37-D9E4-418A-9C47-D0C09068F0D1}" srcOrd="0" destOrd="0" presId="urn:microsoft.com/office/officeart/2005/8/layout/radial1"/>
    <dgm:cxn modelId="{AFECC569-E92F-4B52-9D99-8232E9DE8534}" type="presOf" srcId="{2A770452-4F81-45C8-9617-D0762FE269F9}" destId="{CD4E71D7-FDC4-4F89-8251-7C24353D5FBA}" srcOrd="0" destOrd="0" presId="urn:microsoft.com/office/officeart/2005/8/layout/radial1"/>
    <dgm:cxn modelId="{EA247691-CA4A-4865-B56D-4FEA1038D78A}" type="presOf" srcId="{41B9D7F0-68BE-41D4-8055-FC50FD63782A}" destId="{977AA061-02F8-4455-A9A4-4F0CF7867486}" srcOrd="1" destOrd="0" presId="urn:microsoft.com/office/officeart/2005/8/layout/radial1"/>
    <dgm:cxn modelId="{E3BD709B-5182-42AE-81D1-5BCE5C13EF86}" srcId="{7273E689-8B3A-49B3-91F0-5900159F9130}" destId="{844864C0-BA68-420C-A005-74A6528484A0}" srcOrd="5" destOrd="0" parTransId="{4B2AF4B8-0FFC-4981-9631-A76CC2266651}" sibTransId="{DDEC096F-C591-43F4-AD9A-3998A54C969D}"/>
    <dgm:cxn modelId="{CB967A0A-9C5D-4D30-A83E-B3B6F0CBA147}" type="presOf" srcId="{1EBF2BFF-B9B6-4E5B-8803-0431F5B97C4A}" destId="{C4315FEE-91A9-4714-B705-5F76462A3569}" srcOrd="1" destOrd="0" presId="urn:microsoft.com/office/officeart/2005/8/layout/radial1"/>
    <dgm:cxn modelId="{FAA181E4-E9D1-4443-8CEC-850E77270A9E}" type="presOf" srcId="{75F611EF-0B5F-4821-A4C1-9FB9CC100064}" destId="{AE176A08-0225-454D-8301-D68EB3151B88}" srcOrd="0" destOrd="0" presId="urn:microsoft.com/office/officeart/2005/8/layout/radial1"/>
    <dgm:cxn modelId="{90A042A2-4DD0-41E4-923D-0AEA1794DE2D}" type="presOf" srcId="{0B14916E-1E4A-4B3F-9CE4-B40FAA88705C}" destId="{CDA2B6B9-A2FB-4229-A2AB-B460A10A6F52}" srcOrd="0" destOrd="0" presId="urn:microsoft.com/office/officeart/2005/8/layout/radial1"/>
    <dgm:cxn modelId="{CE5B9BD2-C1CE-4EF8-8307-1817DC762F23}" type="presOf" srcId="{2F70E9E3-D109-4546-BC5B-D3412537AEDF}" destId="{B9BA2FD1-29CE-4082-85A4-AA06DE9F31C8}" srcOrd="0" destOrd="0" presId="urn:microsoft.com/office/officeart/2005/8/layout/radial1"/>
    <dgm:cxn modelId="{23E13B89-D304-4392-BBF8-93F56BF20A5E}" type="presOf" srcId="{31875737-F92B-4E81-9E41-0C70C9447448}" destId="{FDE81639-6DC5-4E92-905E-AD1BBAF0D064}" srcOrd="0" destOrd="0" presId="urn:microsoft.com/office/officeart/2005/8/layout/radial1"/>
    <dgm:cxn modelId="{43B97F2D-BDD3-4362-B2EE-BAD6458EC77B}" srcId="{7273E689-8B3A-49B3-91F0-5900159F9130}" destId="{2F70E9E3-D109-4546-BC5B-D3412537AEDF}" srcOrd="1" destOrd="0" parTransId="{31875737-F92B-4E81-9E41-0C70C9447448}" sibTransId="{F871AEA1-438F-4D11-AEEE-1EAD2B7F9E4D}"/>
    <dgm:cxn modelId="{93FB982C-2E17-40BE-A713-11446BB77E90}" type="presOf" srcId="{1EBF2BFF-B9B6-4E5B-8803-0431F5B97C4A}" destId="{46FF55F0-5D70-4042-8071-9612DFFF08A2}" srcOrd="0" destOrd="0" presId="urn:microsoft.com/office/officeart/2005/8/layout/radial1"/>
    <dgm:cxn modelId="{28BD70AD-8574-40C9-9941-D5512EA6C1D6}" type="presOf" srcId="{87491A9A-4E82-48F7-A698-DF95C909D92E}" destId="{004E345B-934C-42F7-9463-6DE31A3122AB}" srcOrd="1" destOrd="0" presId="urn:microsoft.com/office/officeart/2005/8/layout/radial1"/>
    <dgm:cxn modelId="{758913D1-D010-4A57-BDA2-8F5DB01B52C8}" type="presOf" srcId="{31875737-F92B-4E81-9E41-0C70C9447448}" destId="{A2FC09B2-BF89-4DF6-8BC2-71864D17CF4F}" srcOrd="1" destOrd="0" presId="urn:microsoft.com/office/officeart/2005/8/layout/radial1"/>
    <dgm:cxn modelId="{B0339756-F446-4FA3-9030-70FAEE508333}" type="presOf" srcId="{0B14916E-1E4A-4B3F-9CE4-B40FAA88705C}" destId="{7D7DFA64-9E4F-4EDA-9406-E2194D851056}" srcOrd="1" destOrd="0" presId="urn:microsoft.com/office/officeart/2005/8/layout/radial1"/>
    <dgm:cxn modelId="{E0240AA2-A37D-495D-838B-B930DD0497E8}" type="presOf" srcId="{7273E689-8B3A-49B3-91F0-5900159F9130}" destId="{8BF29D37-87D3-46FB-8225-75A9BD3750E4}" srcOrd="0" destOrd="0" presId="urn:microsoft.com/office/officeart/2005/8/layout/radial1"/>
    <dgm:cxn modelId="{FCF4D076-9984-4EF8-9981-9A41E7941861}" type="presParOf" srcId="{956A6E66-9554-4661-8707-AD10CC7CBBFE}" destId="{8BF29D37-87D3-46FB-8225-75A9BD3750E4}" srcOrd="0" destOrd="0" presId="urn:microsoft.com/office/officeart/2005/8/layout/radial1"/>
    <dgm:cxn modelId="{5DE3E9E0-B5B0-48F4-B627-82478EF9387B}" type="presParOf" srcId="{956A6E66-9554-4661-8707-AD10CC7CBBFE}" destId="{CDA2B6B9-A2FB-4229-A2AB-B460A10A6F52}" srcOrd="1" destOrd="0" presId="urn:microsoft.com/office/officeart/2005/8/layout/radial1"/>
    <dgm:cxn modelId="{C566DC66-63E7-4F4F-8EDA-9E70DAC6F807}" type="presParOf" srcId="{CDA2B6B9-A2FB-4229-A2AB-B460A10A6F52}" destId="{7D7DFA64-9E4F-4EDA-9406-E2194D851056}" srcOrd="0" destOrd="0" presId="urn:microsoft.com/office/officeart/2005/8/layout/radial1"/>
    <dgm:cxn modelId="{A6A751C2-45AA-4538-8D29-0C1149B4DB96}" type="presParOf" srcId="{956A6E66-9554-4661-8707-AD10CC7CBBFE}" destId="{BBF357D5-1807-4F35-B41A-0A15D11139E0}" srcOrd="2" destOrd="0" presId="urn:microsoft.com/office/officeart/2005/8/layout/radial1"/>
    <dgm:cxn modelId="{4BC7D043-489F-4070-8C01-DB21FD60B148}" type="presParOf" srcId="{956A6E66-9554-4661-8707-AD10CC7CBBFE}" destId="{FDE81639-6DC5-4E92-905E-AD1BBAF0D064}" srcOrd="3" destOrd="0" presId="urn:microsoft.com/office/officeart/2005/8/layout/radial1"/>
    <dgm:cxn modelId="{919B9F0E-CA92-44CD-8392-541DDD99E844}" type="presParOf" srcId="{FDE81639-6DC5-4E92-905E-AD1BBAF0D064}" destId="{A2FC09B2-BF89-4DF6-8BC2-71864D17CF4F}" srcOrd="0" destOrd="0" presId="urn:microsoft.com/office/officeart/2005/8/layout/radial1"/>
    <dgm:cxn modelId="{CC91D841-CAD5-4054-8741-EF970134C915}" type="presParOf" srcId="{956A6E66-9554-4661-8707-AD10CC7CBBFE}" destId="{B9BA2FD1-29CE-4082-85A4-AA06DE9F31C8}" srcOrd="4" destOrd="0" presId="urn:microsoft.com/office/officeart/2005/8/layout/radial1"/>
    <dgm:cxn modelId="{5E88371C-2E27-4DD0-B180-75B3AB428F15}" type="presParOf" srcId="{956A6E66-9554-4661-8707-AD10CC7CBBFE}" destId="{46FF55F0-5D70-4042-8071-9612DFFF08A2}" srcOrd="5" destOrd="0" presId="urn:microsoft.com/office/officeart/2005/8/layout/radial1"/>
    <dgm:cxn modelId="{722B6A58-730D-4626-83F7-73F6C7B68BBE}" type="presParOf" srcId="{46FF55F0-5D70-4042-8071-9612DFFF08A2}" destId="{C4315FEE-91A9-4714-B705-5F76462A3569}" srcOrd="0" destOrd="0" presId="urn:microsoft.com/office/officeart/2005/8/layout/radial1"/>
    <dgm:cxn modelId="{C98C5D80-07E1-43CF-9642-FA20EB9AEFE3}" type="presParOf" srcId="{956A6E66-9554-4661-8707-AD10CC7CBBFE}" destId="{CD4E71D7-FDC4-4F89-8251-7C24353D5FBA}" srcOrd="6" destOrd="0" presId="urn:microsoft.com/office/officeart/2005/8/layout/radial1"/>
    <dgm:cxn modelId="{95E53244-8C9E-463A-9A84-4C314C925841}" type="presParOf" srcId="{956A6E66-9554-4661-8707-AD10CC7CBBFE}" destId="{79D40C37-D9E4-418A-9C47-D0C09068F0D1}" srcOrd="7" destOrd="0" presId="urn:microsoft.com/office/officeart/2005/8/layout/radial1"/>
    <dgm:cxn modelId="{9CD74799-EA4E-4BC4-9B76-3A0505CBCB5D}" type="presParOf" srcId="{79D40C37-D9E4-418A-9C47-D0C09068F0D1}" destId="{004E345B-934C-42F7-9463-6DE31A3122AB}" srcOrd="0" destOrd="0" presId="urn:microsoft.com/office/officeart/2005/8/layout/radial1"/>
    <dgm:cxn modelId="{144EC830-66B9-4771-89A3-17B503D76994}" type="presParOf" srcId="{956A6E66-9554-4661-8707-AD10CC7CBBFE}" destId="{AE176A08-0225-454D-8301-D68EB3151B88}" srcOrd="8" destOrd="0" presId="urn:microsoft.com/office/officeart/2005/8/layout/radial1"/>
    <dgm:cxn modelId="{75286DC1-C681-42DB-A1A1-26F8A58E8801}" type="presParOf" srcId="{956A6E66-9554-4661-8707-AD10CC7CBBFE}" destId="{68545FFD-4894-424A-B3F9-740A4B74DCA1}" srcOrd="9" destOrd="0" presId="urn:microsoft.com/office/officeart/2005/8/layout/radial1"/>
    <dgm:cxn modelId="{73FEC279-35BE-4790-84EC-319A6F284A0F}" type="presParOf" srcId="{68545FFD-4894-424A-B3F9-740A4B74DCA1}" destId="{977AA061-02F8-4455-A9A4-4F0CF7867486}" srcOrd="0" destOrd="0" presId="urn:microsoft.com/office/officeart/2005/8/layout/radial1"/>
    <dgm:cxn modelId="{386D46AC-AA02-4316-B66E-00448E439938}" type="presParOf" srcId="{956A6E66-9554-4661-8707-AD10CC7CBBFE}" destId="{9C12C81B-AB87-4592-A7C5-FA8803CD7D28}" srcOrd="10" destOrd="0" presId="urn:microsoft.com/office/officeart/2005/8/layout/radial1"/>
    <dgm:cxn modelId="{0CF94AC7-9741-401B-90F7-80DD545A432D}" type="presParOf" srcId="{956A6E66-9554-4661-8707-AD10CC7CBBFE}" destId="{C577A641-9E38-46FF-98CD-F40C7902E38E}" srcOrd="11" destOrd="0" presId="urn:microsoft.com/office/officeart/2005/8/layout/radial1"/>
    <dgm:cxn modelId="{5BEC900C-34CA-40E1-ADF4-13B732FA20FA}" type="presParOf" srcId="{C577A641-9E38-46FF-98CD-F40C7902E38E}" destId="{2B2E0EF4-C331-42B1-B0D9-2724B5DD9161}" srcOrd="0" destOrd="0" presId="urn:microsoft.com/office/officeart/2005/8/layout/radial1"/>
    <dgm:cxn modelId="{A05FAD9A-4FE9-4BE1-A754-E00D09F9D37F}" type="presParOf" srcId="{956A6E66-9554-4661-8707-AD10CC7CBBFE}" destId="{A3C0C2B0-398F-4C9D-BEFB-391575BF40A5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097E5-46CC-4768-BA07-E53A7A71C47E}">
      <dsp:nvSpPr>
        <dsp:cNvPr id="0" name=""/>
        <dsp:cNvSpPr/>
      </dsp:nvSpPr>
      <dsp:spPr>
        <a:xfrm>
          <a:off x="1665029" y="0"/>
          <a:ext cx="3692103" cy="4064000"/>
        </a:xfrm>
        <a:prstGeom prst="triangle">
          <a:avLst/>
        </a:prstGeom>
        <a:gradFill rotWithShape="0">
          <a:gsLst>
            <a:gs pos="0">
              <a:srgbClr val="009640"/>
            </a:gs>
            <a:gs pos="100000">
              <a:srgbClr val="009900"/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9E858E-7928-4685-A7F5-1049010D91C9}">
      <dsp:nvSpPr>
        <dsp:cNvPr id="0" name=""/>
        <dsp:cNvSpPr/>
      </dsp:nvSpPr>
      <dsp:spPr>
        <a:xfrm>
          <a:off x="3604368" y="420172"/>
          <a:ext cx="4716682" cy="9613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00990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altLang="cs-CZ" sz="1800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MMR - metodická pomoc územním samosprávným celkům, obcím a jejich sdružením. </a:t>
          </a:r>
          <a:r>
            <a:rPr lang="cs-CZ" altLang="cs-CZ" sz="1800" b="1" i="1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(„Kompetenční zákon“)</a:t>
          </a:r>
          <a:endParaRPr lang="cs-CZ" sz="1800" b="1" i="1" kern="1200" dirty="0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51296" y="467100"/>
        <a:ext cx="4622826" cy="867466"/>
      </dsp:txXfrm>
    </dsp:sp>
    <dsp:sp modelId="{9444421C-5B60-4421-8C9C-E1D57DFA0EA1}">
      <dsp:nvSpPr>
        <dsp:cNvPr id="0" name=""/>
        <dsp:cNvSpPr/>
      </dsp:nvSpPr>
      <dsp:spPr>
        <a:xfrm>
          <a:off x="3586880" y="1721020"/>
          <a:ext cx="4474342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00990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altLang="cs-CZ" sz="1800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Obec podporuje aktivity zaměřené na rozvoj územního obvodu obce. </a:t>
          </a:r>
          <a:r>
            <a:rPr lang="cs-CZ" altLang="cs-CZ" sz="1800" b="1" i="1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(</a:t>
          </a:r>
          <a:r>
            <a:rPr lang="cs-CZ" sz="1800" b="1" i="1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Zákon o podpoře RR</a:t>
          </a:r>
          <a:r>
            <a:rPr lang="cs-CZ" altLang="cs-CZ" sz="1800" b="1" i="1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)</a:t>
          </a:r>
          <a:endParaRPr lang="cs-CZ" sz="1800" b="1" i="1" kern="1200" dirty="0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33842" y="1767982"/>
        <a:ext cx="4380418" cy="868101"/>
      </dsp:txXfrm>
    </dsp:sp>
    <dsp:sp modelId="{C1316C9B-38A1-49E5-BD05-B6268E8FC418}">
      <dsp:nvSpPr>
        <dsp:cNvPr id="0" name=""/>
        <dsp:cNvSpPr/>
      </dsp:nvSpPr>
      <dsp:spPr>
        <a:xfrm>
          <a:off x="3612292" y="2984929"/>
          <a:ext cx="4138753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00990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altLang="cs-CZ" sz="1800" b="0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Zastupitelstvu obce je vyhrazeno schvalovat program rozvoje územního obvodu obce. </a:t>
          </a:r>
          <a:r>
            <a:rPr lang="cs-CZ" altLang="cs-CZ" sz="1800" b="1" i="1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(</a:t>
          </a:r>
          <a:r>
            <a:rPr lang="cs-CZ" sz="1800" b="1" i="1" kern="1200" dirty="0" smtClean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Zákon o obcích)</a:t>
          </a:r>
          <a:endParaRPr lang="cs-CZ" sz="1800" b="1" i="1" kern="1200" dirty="0">
            <a:solidFill>
              <a:schemeClr val="accent5">
                <a:lumMod val="7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59254" y="3031891"/>
        <a:ext cx="4044829" cy="8681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F29D37-87D3-46FB-8225-75A9BD3750E4}">
      <dsp:nvSpPr>
        <dsp:cNvPr id="0" name=""/>
        <dsp:cNvSpPr/>
      </dsp:nvSpPr>
      <dsp:spPr>
        <a:xfrm>
          <a:off x="2889680" y="1472506"/>
          <a:ext cx="1997502" cy="1118986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PROGRAM ROZVOJE OBCE</a:t>
          </a:r>
          <a:endParaRPr lang="cs-CZ" sz="14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182207" y="1636378"/>
        <a:ext cx="1412448" cy="791242"/>
      </dsp:txXfrm>
    </dsp:sp>
    <dsp:sp modelId="{CDA2B6B9-A2FB-4229-A2AB-B460A10A6F52}">
      <dsp:nvSpPr>
        <dsp:cNvPr id="0" name=""/>
        <dsp:cNvSpPr/>
      </dsp:nvSpPr>
      <dsp:spPr>
        <a:xfrm rot="16200000">
          <a:off x="3719635" y="1290761"/>
          <a:ext cx="337592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337592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879991" y="1295271"/>
        <a:ext cx="16879" cy="16879"/>
      </dsp:txXfrm>
    </dsp:sp>
    <dsp:sp modelId="{BBF357D5-1807-4F35-B41A-0A15D11139E0}">
      <dsp:nvSpPr>
        <dsp:cNvPr id="0" name=""/>
        <dsp:cNvSpPr/>
      </dsp:nvSpPr>
      <dsp:spPr>
        <a:xfrm>
          <a:off x="2837849" y="15928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zachycení hlavních problémů obce a formulace možných řešení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145557" y="179800"/>
        <a:ext cx="1485748" cy="791242"/>
      </dsp:txXfrm>
    </dsp:sp>
    <dsp:sp modelId="{FDE81639-6DC5-4E92-905E-AD1BBAF0D064}">
      <dsp:nvSpPr>
        <dsp:cNvPr id="0" name=""/>
        <dsp:cNvSpPr/>
      </dsp:nvSpPr>
      <dsp:spPr>
        <a:xfrm rot="20439720">
          <a:off x="4710051" y="1576682"/>
          <a:ext cx="877806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877806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127009" y="1567687"/>
        <a:ext cx="43890" cy="43890"/>
      </dsp:txXfrm>
    </dsp:sp>
    <dsp:sp modelId="{B9BA2FD1-29CE-4082-85A4-AA06DE9F31C8}">
      <dsp:nvSpPr>
        <dsp:cNvPr id="0" name=""/>
        <dsp:cNvSpPr/>
      </dsp:nvSpPr>
      <dsp:spPr>
        <a:xfrm>
          <a:off x="5389753" y="576942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vytvoření platformy spolupráce různorodých subjektů v obci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697461" y="740814"/>
        <a:ext cx="1485748" cy="791242"/>
      </dsp:txXfrm>
    </dsp:sp>
    <dsp:sp modelId="{46FF55F0-5D70-4042-8071-9612DFFF08A2}">
      <dsp:nvSpPr>
        <dsp:cNvPr id="0" name=""/>
        <dsp:cNvSpPr/>
      </dsp:nvSpPr>
      <dsp:spPr>
        <a:xfrm rot="1078866">
          <a:off x="4732043" y="2429584"/>
          <a:ext cx="842604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842604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132281" y="2421469"/>
        <a:ext cx="42130" cy="42130"/>
      </dsp:txXfrm>
    </dsp:sp>
    <dsp:sp modelId="{CD4E71D7-FDC4-4F89-8251-7C24353D5FBA}">
      <dsp:nvSpPr>
        <dsp:cNvPr id="0" name=""/>
        <dsp:cNvSpPr/>
      </dsp:nvSpPr>
      <dsp:spPr>
        <a:xfrm>
          <a:off x="5400602" y="2304261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zvýšení připravenosti k podání dotačních žádostí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708310" y="2468133"/>
        <a:ext cx="1485748" cy="791242"/>
      </dsp:txXfrm>
    </dsp:sp>
    <dsp:sp modelId="{79D40C37-D9E4-418A-9C47-D0C09068F0D1}">
      <dsp:nvSpPr>
        <dsp:cNvPr id="0" name=""/>
        <dsp:cNvSpPr/>
      </dsp:nvSpPr>
      <dsp:spPr>
        <a:xfrm rot="5400000">
          <a:off x="3719635" y="2747339"/>
          <a:ext cx="337592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337592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879991" y="2751849"/>
        <a:ext cx="16879" cy="16879"/>
      </dsp:txXfrm>
    </dsp:sp>
    <dsp:sp modelId="{AE176A08-0225-454D-8301-D68EB3151B88}">
      <dsp:nvSpPr>
        <dsp:cNvPr id="0" name=""/>
        <dsp:cNvSpPr/>
      </dsp:nvSpPr>
      <dsp:spPr>
        <a:xfrm>
          <a:off x="2837849" y="2929085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průmět s územním plánem, financemi, dalšími rozvojovými plány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145557" y="3092957"/>
        <a:ext cx="1485748" cy="791242"/>
      </dsp:txXfrm>
    </dsp:sp>
    <dsp:sp modelId="{68545FFD-4894-424A-B3F9-740A4B74DCA1}">
      <dsp:nvSpPr>
        <dsp:cNvPr id="0" name=""/>
        <dsp:cNvSpPr/>
      </dsp:nvSpPr>
      <dsp:spPr>
        <a:xfrm rot="9597654">
          <a:off x="2252459" y="2465496"/>
          <a:ext cx="823938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823938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 rot="10800000">
        <a:off x="2643830" y="2457848"/>
        <a:ext cx="41196" cy="41196"/>
      </dsp:txXfrm>
    </dsp:sp>
    <dsp:sp modelId="{9C12C81B-AB87-4592-A7C5-FA8803CD7D28}">
      <dsp:nvSpPr>
        <dsp:cNvPr id="0" name=""/>
        <dsp:cNvSpPr/>
      </dsp:nvSpPr>
      <dsp:spPr>
        <a:xfrm>
          <a:off x="360040" y="2376270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podklad pro rozhodování orgánů obce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67748" y="2540142"/>
        <a:ext cx="1485748" cy="791242"/>
      </dsp:txXfrm>
    </dsp:sp>
    <dsp:sp modelId="{C577A641-9E38-46FF-98CD-F40C7902E38E}">
      <dsp:nvSpPr>
        <dsp:cNvPr id="0" name=""/>
        <dsp:cNvSpPr/>
      </dsp:nvSpPr>
      <dsp:spPr>
        <a:xfrm rot="11993364">
          <a:off x="2255232" y="1576264"/>
          <a:ext cx="818620" cy="25899"/>
        </a:xfrm>
        <a:custGeom>
          <a:avLst/>
          <a:gdLst/>
          <a:ahLst/>
          <a:cxnLst/>
          <a:rect l="0" t="0" r="0" b="0"/>
          <a:pathLst>
            <a:path>
              <a:moveTo>
                <a:pt x="0" y="12949"/>
              </a:moveTo>
              <a:lnTo>
                <a:pt x="818620" y="12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100" kern="120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 rot="10800000">
        <a:off x="2644076" y="1568748"/>
        <a:ext cx="40931" cy="40931"/>
      </dsp:txXfrm>
    </dsp:sp>
    <dsp:sp modelId="{A3C0C2B0-398F-4C9D-BEFB-391575BF40A5}">
      <dsp:nvSpPr>
        <dsp:cNvPr id="0" name=""/>
        <dsp:cNvSpPr/>
      </dsp:nvSpPr>
      <dsp:spPr>
        <a:xfrm>
          <a:off x="360043" y="576072"/>
          <a:ext cx="2101164" cy="1118986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marketingový a informační nástroj</a:t>
          </a:r>
          <a:endParaRPr lang="cs-CZ" sz="1200" b="1" kern="1200" dirty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67751" y="739944"/>
        <a:ext cx="1485748" cy="7912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9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577" y="-64135"/>
            <a:ext cx="8933520" cy="8933520"/>
          </a:xfrm>
          <a:prstGeom prst="rect">
            <a:avLst/>
          </a:prstGeom>
        </p:spPr>
      </p:pic>
      <p:sp>
        <p:nvSpPr>
          <p:cNvPr id="13" name="Nadpis 12"/>
          <p:cNvSpPr>
            <a:spLocks noGrp="1"/>
          </p:cNvSpPr>
          <p:nvPr>
            <p:ph type="title" hasCustomPrompt="1"/>
          </p:nvPr>
        </p:nvSpPr>
        <p:spPr>
          <a:xfrm>
            <a:off x="733695" y="807720"/>
            <a:ext cx="10515600" cy="4587559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14" name="Zástupný symbol pro text 2"/>
          <p:cNvSpPr>
            <a:spLocks noGrp="1"/>
          </p:cNvSpPr>
          <p:nvPr>
            <p:ph type="body" idx="1"/>
          </p:nvPr>
        </p:nvSpPr>
        <p:spPr>
          <a:xfrm>
            <a:off x="733695" y="55419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17670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5439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3554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4187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577" y="-64135"/>
            <a:ext cx="8933520" cy="8933520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85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_MM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33695" y="2370136"/>
            <a:ext cx="10775654" cy="4351338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91919" y="6356349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fld id="{A8F1114A-B47C-41CE-9ADF-8E393002CF4A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733695" y="1465079"/>
            <a:ext cx="10775654" cy="689551"/>
          </a:xfrm>
        </p:spPr>
        <p:txBody>
          <a:bodyPr/>
          <a:lstStyle>
            <a:lvl1pPr>
              <a:defRPr b="1">
                <a:solidFill>
                  <a:srgbClr val="0099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pic>
        <p:nvPicPr>
          <p:cNvPr id="9" name="Picture 6" descr="Z:\Publikace-reklama\MMR\Manual MMR\esf_eu_oplzz_Podporujeme_horizontal_CMY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74" y="6292054"/>
            <a:ext cx="45720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9" descr="mmr_cr_rgb.em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95" y="610475"/>
            <a:ext cx="2565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bdélník 7"/>
          <p:cNvSpPr>
            <a:spLocks noChangeAspect="1"/>
          </p:cNvSpPr>
          <p:nvPr userDrawn="1"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12" name="Obdélník 8"/>
          <p:cNvSpPr/>
          <p:nvPr userDrawn="1"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13" name="Obrázek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2929" y="493583"/>
            <a:ext cx="236855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19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5189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0838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0071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1312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119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731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733695" y="410368"/>
            <a:ext cx="107756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33695" y="1825625"/>
            <a:ext cx="1077565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EA00B-DA87-4CB2-8AE1-3C5FEDD6241F}" type="datetimeFigureOut">
              <a:rPr lang="cs-CZ" smtClean="0"/>
              <a:t>16.5.2016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1114A-B47C-41CE-9ADF-8E393002CF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7182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699815"/>
            <a:ext cx="76200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7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PRÁCE</a:t>
            </a:r>
            <a:br>
              <a:rPr lang="cs-CZ" dirty="0" smtClean="0"/>
            </a:br>
            <a:r>
              <a:rPr lang="cs-CZ" dirty="0" smtClean="0"/>
              <a:t>S APLIKACÍ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846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33695" y="412621"/>
            <a:ext cx="10775654" cy="1325563"/>
          </a:xfrm>
        </p:spPr>
        <p:txBody>
          <a:bodyPr/>
          <a:lstStyle/>
          <a:p>
            <a:r>
              <a:rPr lang="cs-CZ" dirty="0" smtClean="0">
                <a:solidFill>
                  <a:srgbClr val="009900"/>
                </a:solidFill>
              </a:rPr>
              <a:t>TITULNÍ STRANA APLIKACE</a:t>
            </a:r>
            <a:endParaRPr lang="cs-CZ" dirty="0">
              <a:solidFill>
                <a:srgbClr val="0099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3" y="6970288"/>
            <a:ext cx="11332098" cy="6976324"/>
          </a:xfr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6" name="Obdélník 5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48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045E-16 L -3.33333E-6 -0.74861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74861 L -3.33333E-6 -1.080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33695" y="412621"/>
            <a:ext cx="10775654" cy="1325563"/>
          </a:xfrm>
        </p:spPr>
        <p:txBody>
          <a:bodyPr/>
          <a:lstStyle/>
          <a:p>
            <a:r>
              <a:rPr lang="en-US" dirty="0" smtClean="0">
                <a:solidFill>
                  <a:srgbClr val="009900"/>
                </a:solidFill>
              </a:rPr>
              <a:t>P</a:t>
            </a:r>
            <a:r>
              <a:rPr lang="cs-CZ" dirty="0" smtClean="0">
                <a:solidFill>
                  <a:srgbClr val="009900"/>
                </a:solidFill>
              </a:rPr>
              <a:t>ŘIHLÁŠENÍ DO APLIKACE</a:t>
            </a:r>
            <a:endParaRPr lang="cs-CZ" dirty="0">
              <a:solidFill>
                <a:srgbClr val="0099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3" y="6970289"/>
            <a:ext cx="11332098" cy="6976322"/>
          </a:xfr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5" name="Obdélník 4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767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045E-16 L -3.33333E-6 -0.74861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33695" y="423632"/>
            <a:ext cx="10775654" cy="1325563"/>
          </a:xfrm>
        </p:spPr>
        <p:txBody>
          <a:bodyPr/>
          <a:lstStyle/>
          <a:p>
            <a:r>
              <a:rPr lang="cs-CZ" dirty="0" smtClean="0">
                <a:solidFill>
                  <a:srgbClr val="009900"/>
                </a:solidFill>
              </a:rPr>
              <a:t>TVORBA DOKUMENTU</a:t>
            </a:r>
            <a:endParaRPr lang="cs-CZ" dirty="0">
              <a:solidFill>
                <a:srgbClr val="0099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3" y="7277199"/>
            <a:ext cx="11332098" cy="6362501"/>
          </a:xfr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2" name="Zaoblený obdélník 1"/>
          <p:cNvSpPr/>
          <p:nvPr/>
        </p:nvSpPr>
        <p:spPr>
          <a:xfrm>
            <a:off x="7143750" y="1028749"/>
            <a:ext cx="1885950" cy="4381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213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045E-16 L -3.33333E-6 -0.74861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74861 L -3.33333E-6 -1.0222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HARMONOGRAM ZPRACOVÁNÍ PRO</a:t>
            </a:r>
            <a:endParaRPr lang="cs-CZ" dirty="0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75" y="238918"/>
            <a:ext cx="11317293" cy="10014625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7" name="Obdélník 6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30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TITULNÍ STRANA</a:t>
            </a:r>
            <a:endParaRPr lang="cs-CZ" dirty="0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75" y="249777"/>
            <a:ext cx="11317293" cy="7662750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5" name="Obdélník 4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401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CHARAKTERISTIKY OBCE</a:t>
            </a:r>
            <a:endParaRPr lang="cs-CZ" dirty="0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70" y="237340"/>
            <a:ext cx="11321303" cy="11392062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5" name="Obdélník 4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06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009900"/>
                </a:solidFill>
              </a:rPr>
              <a:t>OD CÍLŮ PŘES OPATŘENÍ PO AKTIVITY</a:t>
            </a:r>
            <a:endParaRPr lang="cs-CZ" dirty="0">
              <a:solidFill>
                <a:srgbClr val="009900"/>
              </a:solidFill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70" y="6900860"/>
            <a:ext cx="11321303" cy="7700844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7" name="Obdélník 6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601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3.33333E-6 -0.7423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74236 L -3.33333E-6 -0.97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 CÍLŮ PŘES OPATŘENÍ PO AKTIVITY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38" y="241517"/>
            <a:ext cx="11326487" cy="8931408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7" name="Obdélník 6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623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 CÍLŮ PŘES OPATŘENÍ PO AKTIVITY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01" y="234807"/>
            <a:ext cx="11334549" cy="8518622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7" name="Obdélník 6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924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733695" y="3506993"/>
            <a:ext cx="10775654" cy="135340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4000"/>
              </a:lnSpc>
              <a:buNone/>
            </a:pPr>
            <a:r>
              <a:rPr lang="cs-CZ" b="1" dirty="0" smtClean="0">
                <a:solidFill>
                  <a:srgbClr val="009900"/>
                </a:solidFill>
              </a:rPr>
              <a:t>TVORBA A HODNOCENÍ PROGRAMU ROZVOJE OBCE</a:t>
            </a: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33695" y="2666835"/>
            <a:ext cx="10775654" cy="689551"/>
          </a:xfrm>
        </p:spPr>
        <p:txBody>
          <a:bodyPr>
            <a:noAutofit/>
          </a:bodyPr>
          <a:lstStyle/>
          <a:p>
            <a:pPr algn="ctr"/>
            <a:r>
              <a:rPr lang="cs-CZ" sz="6600" dirty="0" smtClean="0">
                <a:solidFill>
                  <a:schemeClr val="accent5">
                    <a:lumMod val="75000"/>
                  </a:schemeClr>
                </a:solidFill>
              </a:rPr>
              <a:t>APLIKACE OBCEPRO.CZ</a:t>
            </a:r>
            <a:endParaRPr lang="cs-CZ" sz="6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Zástupný symbol pro obsah 5"/>
          <p:cNvSpPr txBox="1">
            <a:spLocks/>
          </p:cNvSpPr>
          <p:nvPr/>
        </p:nvSpPr>
        <p:spPr>
          <a:xfrm>
            <a:off x="197605" y="6058348"/>
            <a:ext cx="10775654" cy="1353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cs-CZ" sz="2000" b="1" dirty="0" smtClean="0"/>
              <a:t>Letohrad, květen 2016</a:t>
            </a:r>
          </a:p>
        </p:txBody>
      </p:sp>
    </p:spTree>
    <p:extLst>
      <p:ext uri="{BB962C8B-B14F-4D97-AF65-F5344CB8AC3E}">
        <p14:creationId xmlns:p14="http://schemas.microsoft.com/office/powerpoint/2010/main" val="275376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01" y="234807"/>
            <a:ext cx="11334549" cy="8518622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2" name="Obdélník 1"/>
          <p:cNvSpPr/>
          <p:nvPr/>
        </p:nvSpPr>
        <p:spPr>
          <a:xfrm>
            <a:off x="-66675" y="-79513"/>
            <a:ext cx="12371318" cy="693751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009900"/>
                </a:solidFill>
              </a:rPr>
              <a:t>PUBLIKOVÁNÍ/EXPORT DOKUMENTU</a:t>
            </a:r>
            <a:endParaRPr lang="cs-CZ" dirty="0">
              <a:solidFill>
                <a:srgbClr val="009900"/>
              </a:solidFill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Volný tvar 14"/>
          <p:cNvSpPr/>
          <p:nvPr/>
        </p:nvSpPr>
        <p:spPr>
          <a:xfrm>
            <a:off x="-182425" y="-79513"/>
            <a:ext cx="12371318" cy="7198832"/>
          </a:xfrm>
          <a:custGeom>
            <a:avLst/>
            <a:gdLst>
              <a:gd name="connsiteX0" fmla="*/ 4936848 w 12371318"/>
              <a:gd name="connsiteY0" fmla="*/ 4815945 h 6937513"/>
              <a:gd name="connsiteX1" fmla="*/ 4936848 w 12371318"/>
              <a:gd name="connsiteY1" fmla="*/ 5149320 h 6937513"/>
              <a:gd name="connsiteX2" fmla="*/ 8750300 w 12371318"/>
              <a:gd name="connsiteY2" fmla="*/ 5149320 h 6937513"/>
              <a:gd name="connsiteX3" fmla="*/ 8750300 w 12371318"/>
              <a:gd name="connsiteY3" fmla="*/ 4815945 h 6937513"/>
              <a:gd name="connsiteX4" fmla="*/ 0 w 12371318"/>
              <a:gd name="connsiteY4" fmla="*/ 0 h 6937513"/>
              <a:gd name="connsiteX5" fmla="*/ 12371318 w 12371318"/>
              <a:gd name="connsiteY5" fmla="*/ 0 h 6937513"/>
              <a:gd name="connsiteX6" fmla="*/ 12371318 w 12371318"/>
              <a:gd name="connsiteY6" fmla="*/ 6937513 h 6937513"/>
              <a:gd name="connsiteX7" fmla="*/ 0 w 12371318"/>
              <a:gd name="connsiteY7" fmla="*/ 6937513 h 6937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71318" h="6937513">
                <a:moveTo>
                  <a:pt x="4936848" y="4815945"/>
                </a:moveTo>
                <a:lnTo>
                  <a:pt x="4936848" y="5149320"/>
                </a:lnTo>
                <a:lnTo>
                  <a:pt x="8750300" y="5149320"/>
                </a:lnTo>
                <a:lnTo>
                  <a:pt x="8750300" y="4815945"/>
                </a:lnTo>
                <a:close/>
                <a:moveTo>
                  <a:pt x="0" y="0"/>
                </a:moveTo>
                <a:lnTo>
                  <a:pt x="12371318" y="0"/>
                </a:lnTo>
                <a:lnTo>
                  <a:pt x="12371318" y="6937513"/>
                </a:lnTo>
                <a:lnTo>
                  <a:pt x="0" y="6937513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Zaoblený obdélník 8"/>
          <p:cNvSpPr/>
          <p:nvPr/>
        </p:nvSpPr>
        <p:spPr>
          <a:xfrm>
            <a:off x="4870173" y="4574505"/>
            <a:ext cx="1133061" cy="333375"/>
          </a:xfrm>
          <a:prstGeom prst="roundRect">
            <a:avLst/>
          </a:prstGeom>
          <a:noFill/>
          <a:ln w="1905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aoblený obdélník 9"/>
          <p:cNvSpPr/>
          <p:nvPr/>
        </p:nvSpPr>
        <p:spPr>
          <a:xfrm>
            <a:off x="6203673" y="4574504"/>
            <a:ext cx="1225827" cy="333375"/>
          </a:xfrm>
          <a:prstGeom prst="roundRect">
            <a:avLst/>
          </a:prstGeom>
          <a:noFill/>
          <a:ln w="1905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aoblený obdélník 10"/>
          <p:cNvSpPr/>
          <p:nvPr/>
        </p:nvSpPr>
        <p:spPr>
          <a:xfrm>
            <a:off x="7648990" y="4574504"/>
            <a:ext cx="1034635" cy="333375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Zaoblený obdélník 15"/>
          <p:cNvSpPr/>
          <p:nvPr/>
        </p:nvSpPr>
        <p:spPr>
          <a:xfrm>
            <a:off x="7648989" y="4574504"/>
            <a:ext cx="1034635" cy="33337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311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07407E-6 L -3.75E-6 -0.4023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5" grpId="0" animBg="1"/>
      <p:bldP spid="9" grpId="0" animBg="1"/>
      <p:bldP spid="10" grpId="0" animBg="1"/>
      <p:bldP spid="11" grpId="0" animBg="1"/>
      <p:bldP spid="16" grpId="1" animBg="1"/>
      <p:bldP spid="16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72" y="160973"/>
            <a:ext cx="4522683" cy="6400167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pic>
        <p:nvPicPr>
          <p:cNvPr id="6" name="Zástupný symbol pro obsa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942" y="160974"/>
            <a:ext cx="4522683" cy="6400166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16512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72" y="160973"/>
            <a:ext cx="4522683" cy="6400166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pic>
        <p:nvPicPr>
          <p:cNvPr id="6" name="Zástupný symbol pro obsa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942" y="160974"/>
            <a:ext cx="4522682" cy="6400166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52962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805" y="530141"/>
            <a:ext cx="8012208" cy="5661832"/>
          </a:xfrm>
          <a:prstGeom prst="rect">
            <a:avLst/>
          </a:prstGeo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094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33695" y="412621"/>
            <a:ext cx="10775654" cy="1325563"/>
          </a:xfrm>
        </p:spPr>
        <p:txBody>
          <a:bodyPr/>
          <a:lstStyle/>
          <a:p>
            <a:r>
              <a:rPr lang="cs-CZ" dirty="0" smtClean="0">
                <a:solidFill>
                  <a:srgbClr val="009900"/>
                </a:solidFill>
              </a:rPr>
              <a:t>REALIZACE PRO</a:t>
            </a:r>
            <a:endParaRPr lang="cs-CZ" dirty="0">
              <a:solidFill>
                <a:srgbClr val="0099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12" y="1667436"/>
            <a:ext cx="11377065" cy="12236270"/>
          </a:xfr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6" name="Obdélník 5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095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33695" y="412621"/>
            <a:ext cx="10775654" cy="1325563"/>
          </a:xfrm>
        </p:spPr>
        <p:txBody>
          <a:bodyPr/>
          <a:lstStyle/>
          <a:p>
            <a:r>
              <a:rPr lang="cs-CZ" dirty="0" smtClean="0">
                <a:solidFill>
                  <a:srgbClr val="009900"/>
                </a:solidFill>
              </a:rPr>
              <a:t>PŘEHLED AKTIVIT</a:t>
            </a:r>
            <a:endParaRPr lang="cs-CZ" dirty="0">
              <a:solidFill>
                <a:srgbClr val="0099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9" y="1667436"/>
            <a:ext cx="11377065" cy="12236270"/>
          </a:xfr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6" name="Obdélník 5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330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3.33333E-6 -0.228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33695" y="412621"/>
            <a:ext cx="10775654" cy="1325563"/>
          </a:xfrm>
        </p:spPr>
        <p:txBody>
          <a:bodyPr/>
          <a:lstStyle/>
          <a:p>
            <a:r>
              <a:rPr lang="cs-CZ" dirty="0" smtClean="0"/>
              <a:t>HARMONOGRAM REALIZACE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99" y="1738184"/>
            <a:ext cx="11357396" cy="14415613"/>
          </a:xfr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6" name="Obdélník 5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Freeform 6"/>
          <p:cNvSpPr/>
          <p:nvPr/>
        </p:nvSpPr>
        <p:spPr>
          <a:xfrm>
            <a:off x="-66675" y="-76200"/>
            <a:ext cx="12525375" cy="7086600"/>
          </a:xfrm>
          <a:custGeom>
            <a:avLst/>
            <a:gdLst>
              <a:gd name="connsiteX0" fmla="*/ 3521075 w 12525375"/>
              <a:gd name="connsiteY0" fmla="*/ 3912329 h 7086600"/>
              <a:gd name="connsiteX1" fmla="*/ 3521075 w 12525375"/>
              <a:gd name="connsiteY1" fmla="*/ 4121879 h 7086600"/>
              <a:gd name="connsiteX2" fmla="*/ 4273551 w 12525375"/>
              <a:gd name="connsiteY2" fmla="*/ 4121879 h 7086600"/>
              <a:gd name="connsiteX3" fmla="*/ 4273551 w 12525375"/>
              <a:gd name="connsiteY3" fmla="*/ 3912329 h 7086600"/>
              <a:gd name="connsiteX4" fmla="*/ 0 w 12525375"/>
              <a:gd name="connsiteY4" fmla="*/ 0 h 7086600"/>
              <a:gd name="connsiteX5" fmla="*/ 12525375 w 12525375"/>
              <a:gd name="connsiteY5" fmla="*/ 0 h 7086600"/>
              <a:gd name="connsiteX6" fmla="*/ 12525375 w 12525375"/>
              <a:gd name="connsiteY6" fmla="*/ 7086600 h 7086600"/>
              <a:gd name="connsiteX7" fmla="*/ 0 w 12525375"/>
              <a:gd name="connsiteY7" fmla="*/ 7086600 h 708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25375" h="7086600">
                <a:moveTo>
                  <a:pt x="3521075" y="3912329"/>
                </a:moveTo>
                <a:lnTo>
                  <a:pt x="3521075" y="4121879"/>
                </a:lnTo>
                <a:lnTo>
                  <a:pt x="4273551" y="4121879"/>
                </a:lnTo>
                <a:lnTo>
                  <a:pt x="4273551" y="3912329"/>
                </a:lnTo>
                <a:close/>
                <a:moveTo>
                  <a:pt x="0" y="0"/>
                </a:moveTo>
                <a:lnTo>
                  <a:pt x="12525375" y="0"/>
                </a:lnTo>
                <a:lnTo>
                  <a:pt x="12525375" y="7086600"/>
                </a:lnTo>
                <a:lnTo>
                  <a:pt x="0" y="70866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94" y="99884"/>
            <a:ext cx="11374218" cy="144369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53" y="99885"/>
            <a:ext cx="11374218" cy="14436963"/>
          </a:xfrm>
          <a:prstGeom prst="rect">
            <a:avLst/>
          </a:prstGeom>
        </p:spPr>
      </p:pic>
      <p:sp>
        <p:nvSpPr>
          <p:cNvPr id="12" name="Freeform 11"/>
          <p:cNvSpPr/>
          <p:nvPr/>
        </p:nvSpPr>
        <p:spPr>
          <a:xfrm>
            <a:off x="-66675" y="-76201"/>
            <a:ext cx="12525375" cy="7086600"/>
          </a:xfrm>
          <a:custGeom>
            <a:avLst/>
            <a:gdLst>
              <a:gd name="connsiteX0" fmla="*/ 8509635 w 12525375"/>
              <a:gd name="connsiteY0" fmla="*/ 3322319 h 7086600"/>
              <a:gd name="connsiteX1" fmla="*/ 8509635 w 12525375"/>
              <a:gd name="connsiteY1" fmla="*/ 3456176 h 7086600"/>
              <a:gd name="connsiteX2" fmla="*/ 8665845 w 12525375"/>
              <a:gd name="connsiteY2" fmla="*/ 3456176 h 7086600"/>
              <a:gd name="connsiteX3" fmla="*/ 8665845 w 12525375"/>
              <a:gd name="connsiteY3" fmla="*/ 3322319 h 7086600"/>
              <a:gd name="connsiteX4" fmla="*/ 0 w 12525375"/>
              <a:gd name="connsiteY4" fmla="*/ 0 h 7086600"/>
              <a:gd name="connsiteX5" fmla="*/ 12525375 w 12525375"/>
              <a:gd name="connsiteY5" fmla="*/ 0 h 7086600"/>
              <a:gd name="connsiteX6" fmla="*/ 12525375 w 12525375"/>
              <a:gd name="connsiteY6" fmla="*/ 7086600 h 7086600"/>
              <a:gd name="connsiteX7" fmla="*/ 0 w 12525375"/>
              <a:gd name="connsiteY7" fmla="*/ 7086600 h 708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25375" h="7086600">
                <a:moveTo>
                  <a:pt x="8509635" y="3322319"/>
                </a:moveTo>
                <a:lnTo>
                  <a:pt x="8509635" y="3456176"/>
                </a:lnTo>
                <a:lnTo>
                  <a:pt x="8665845" y="3456176"/>
                </a:lnTo>
                <a:lnTo>
                  <a:pt x="8665845" y="3322319"/>
                </a:lnTo>
                <a:close/>
                <a:moveTo>
                  <a:pt x="0" y="0"/>
                </a:moveTo>
                <a:lnTo>
                  <a:pt x="12525375" y="0"/>
                </a:lnTo>
                <a:lnTo>
                  <a:pt x="12525375" y="7086600"/>
                </a:lnTo>
                <a:lnTo>
                  <a:pt x="0" y="70866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aoblený obdélník 8"/>
          <p:cNvSpPr/>
          <p:nvPr/>
        </p:nvSpPr>
        <p:spPr>
          <a:xfrm>
            <a:off x="8439149" y="3228517"/>
            <a:ext cx="164166" cy="162254"/>
          </a:xfrm>
          <a:prstGeom prst="roundRect">
            <a:avLst/>
          </a:prstGeom>
          <a:noFill/>
          <a:ln w="1905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998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3.33333E-6 -0.2377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33695" y="412621"/>
            <a:ext cx="10775654" cy="1325563"/>
          </a:xfrm>
        </p:spPr>
        <p:txBody>
          <a:bodyPr/>
          <a:lstStyle/>
          <a:p>
            <a:r>
              <a:rPr lang="cs-CZ" dirty="0" smtClean="0">
                <a:solidFill>
                  <a:srgbClr val="009900"/>
                </a:solidFill>
              </a:rPr>
              <a:t>HODNOCENÍ REALIZACE</a:t>
            </a:r>
            <a:endParaRPr lang="cs-CZ" dirty="0">
              <a:solidFill>
                <a:srgbClr val="0099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99" y="1738184"/>
            <a:ext cx="11357396" cy="6773030"/>
          </a:xfrm>
          <a:effectLst>
            <a:glow rad="101600">
              <a:schemeClr val="accent3">
                <a:satMod val="175000"/>
                <a:alpha val="14000"/>
              </a:schemeClr>
            </a:glow>
          </a:effectLst>
        </p:spPr>
      </p:pic>
      <p:sp>
        <p:nvSpPr>
          <p:cNvPr id="6" name="Obdélník 5"/>
          <p:cNvSpPr/>
          <p:nvPr/>
        </p:nvSpPr>
        <p:spPr>
          <a:xfrm>
            <a:off x="-66675" y="6219824"/>
            <a:ext cx="15992475" cy="63817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656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3.33333E-6 -0.2333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089383" y="3873871"/>
            <a:ext cx="4462249" cy="1353408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cs-CZ" altLang="cs-CZ" sz="2400" b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Martin </a:t>
            </a:r>
            <a:r>
              <a:rPr lang="cs-CZ" altLang="cs-CZ" sz="2400" b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Kolmistr</a:t>
            </a:r>
            <a:endParaRPr lang="cs-CZ" altLang="cs-CZ" sz="2400" b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cs-CZ" altLang="cs-CZ" sz="24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 martin.kolmistr@mmr.cz</a:t>
            </a:r>
          </a:p>
          <a:p>
            <a:pPr algn="ctr">
              <a:spcBef>
                <a:spcPct val="0"/>
              </a:spcBef>
              <a:buNone/>
            </a:pPr>
            <a:r>
              <a:rPr lang="cs-CZ" altLang="cs-CZ" sz="2400" dirty="0">
                <a:solidFill>
                  <a:srgbClr val="000099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tel: 234 154 246</a:t>
            </a: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33695" y="2666835"/>
            <a:ext cx="10775654" cy="689551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DĚKUJI </a:t>
            </a:r>
            <a:r>
              <a:rPr lang="cs-CZ" sz="6000" dirty="0" smtClean="0"/>
              <a:t>ZA POZORNOST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214420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LEGISLATIVNÍ RÁMEC</a:t>
            </a:r>
            <a:endParaRPr lang="cs-CZ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893542134"/>
              </p:ext>
            </p:extLst>
          </p:nvPr>
        </p:nvGraphicFramePr>
        <p:xfrm>
          <a:off x="-874246" y="2370136"/>
          <a:ext cx="97099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927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4000"/>
              </a:lnSpc>
            </a:pPr>
            <a:r>
              <a:rPr lang="cs-CZ" b="1" dirty="0" smtClean="0"/>
              <a:t>OP Lidské zdroje a zaměstnanost</a:t>
            </a:r>
          </a:p>
          <a:p>
            <a:pPr lvl="1">
              <a:lnSpc>
                <a:spcPct val="114000"/>
              </a:lnSpc>
            </a:pPr>
            <a:r>
              <a:rPr lang="cs-CZ" dirty="0" smtClean="0"/>
              <a:t>Prioritní osa: 4.4a Veřejná správa a veřejné služby</a:t>
            </a:r>
          </a:p>
          <a:p>
            <a:pPr lvl="1">
              <a:lnSpc>
                <a:spcPct val="114000"/>
              </a:lnSpc>
            </a:pPr>
            <a:r>
              <a:rPr lang="cs-CZ" dirty="0" smtClean="0"/>
              <a:t>Oblast podpory: 4.4a1 </a:t>
            </a:r>
            <a:r>
              <a:rPr lang="cs-CZ" dirty="0"/>
              <a:t>Posilování </a:t>
            </a:r>
            <a:r>
              <a:rPr lang="cs-CZ" dirty="0" smtClean="0"/>
              <a:t>institucionální kapacity a </a:t>
            </a:r>
            <a:r>
              <a:rPr lang="cs-CZ" dirty="0"/>
              <a:t>efektivnosti </a:t>
            </a:r>
            <a:r>
              <a:rPr lang="cs-CZ" dirty="0" smtClean="0"/>
              <a:t>VS</a:t>
            </a:r>
          </a:p>
          <a:p>
            <a:pPr>
              <a:lnSpc>
                <a:spcPct val="114000"/>
              </a:lnSpc>
            </a:pPr>
            <a:r>
              <a:rPr lang="cs-CZ" b="1" dirty="0" smtClean="0"/>
              <a:t>Dva navazující projekty</a:t>
            </a:r>
          </a:p>
          <a:p>
            <a:pPr lvl="1">
              <a:lnSpc>
                <a:spcPct val="114000"/>
              </a:lnSpc>
            </a:pPr>
            <a:r>
              <a:rPr lang="cs-CZ" dirty="0" smtClean="0"/>
              <a:t>Období řešení: 2011 - 2015</a:t>
            </a:r>
          </a:p>
          <a:p>
            <a:pPr lvl="1">
              <a:lnSpc>
                <a:spcPct val="114000"/>
              </a:lnSpc>
            </a:pPr>
            <a:r>
              <a:rPr lang="cs-CZ" dirty="0" smtClean="0"/>
              <a:t>Hlavní výstupy:</a:t>
            </a:r>
          </a:p>
          <a:p>
            <a:pPr lvl="2">
              <a:lnSpc>
                <a:spcPct val="114000"/>
              </a:lnSpc>
            </a:pPr>
            <a:r>
              <a:rPr lang="cs-CZ" dirty="0"/>
              <a:t>M</a:t>
            </a:r>
            <a:r>
              <a:rPr lang="cs-CZ" dirty="0" smtClean="0"/>
              <a:t>etodika </a:t>
            </a:r>
            <a:r>
              <a:rPr lang="cs-CZ" dirty="0"/>
              <a:t>tvorby PRO a webový modul tvorby </a:t>
            </a:r>
            <a:r>
              <a:rPr lang="cs-CZ" dirty="0" smtClean="0"/>
              <a:t>PRO</a:t>
            </a:r>
            <a:endParaRPr lang="cs-CZ" dirty="0"/>
          </a:p>
          <a:p>
            <a:pPr lvl="2">
              <a:lnSpc>
                <a:spcPct val="114000"/>
              </a:lnSpc>
            </a:pPr>
            <a:r>
              <a:rPr lang="cs-CZ" dirty="0" smtClean="0"/>
              <a:t>Metodiky </a:t>
            </a:r>
            <a:r>
              <a:rPr lang="cs-CZ" dirty="0"/>
              <a:t>realizace a hodnocení PRO a webový modul realizace </a:t>
            </a:r>
            <a:r>
              <a:rPr lang="cs-CZ" dirty="0" smtClean="0"/>
              <a:t>a hodnocení </a:t>
            </a:r>
            <a:r>
              <a:rPr lang="cs-CZ" dirty="0"/>
              <a:t>PRO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PODPORA VYTVOŘENÍ APLIKACE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8401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PŘÍNOSY PROGRAMU ROZVOJE OBCE</a:t>
            </a:r>
            <a:endParaRPr lang="cs-CZ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21786617"/>
              </p:ext>
            </p:extLst>
          </p:nvPr>
        </p:nvGraphicFramePr>
        <p:xfrm>
          <a:off x="2233090" y="2370136"/>
          <a:ext cx="777686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177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cs-CZ" b="1" dirty="0"/>
              <a:t>T</a:t>
            </a:r>
            <a:r>
              <a:rPr lang="cs-CZ" b="1" dirty="0" smtClean="0"/>
              <a:t>vorba </a:t>
            </a:r>
            <a:r>
              <a:rPr lang="cs-CZ" b="1" dirty="0"/>
              <a:t>programu rozvoje obce (PRO</a:t>
            </a:r>
            <a:r>
              <a:rPr lang="cs-CZ" b="1" dirty="0" smtClean="0"/>
              <a:t>)</a:t>
            </a:r>
            <a:endParaRPr lang="cs-CZ" b="1" dirty="0"/>
          </a:p>
          <a:p>
            <a:pPr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cs-CZ" b="1" dirty="0" smtClean="0"/>
              <a:t>Průvodce </a:t>
            </a:r>
            <a:r>
              <a:rPr lang="cs-CZ" b="1" dirty="0"/>
              <a:t>realizací a hodnocením </a:t>
            </a:r>
            <a:r>
              <a:rPr lang="cs-CZ" b="1" dirty="0" smtClean="0"/>
              <a:t>PRO </a:t>
            </a:r>
            <a:endParaRPr lang="cs-CZ" b="1" dirty="0"/>
          </a:p>
          <a:p>
            <a:pPr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cs-CZ" b="1" dirty="0" smtClean="0"/>
              <a:t>Jednotná </a:t>
            </a:r>
            <a:r>
              <a:rPr lang="cs-CZ" b="1" dirty="0"/>
              <a:t>forma a struktura dokumentů </a:t>
            </a:r>
          </a:p>
          <a:p>
            <a:pPr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</a:pPr>
            <a:r>
              <a:rPr lang="cs-CZ" b="1" dirty="0" smtClean="0"/>
              <a:t>Metodická </a:t>
            </a:r>
            <a:r>
              <a:rPr lang="cs-CZ" b="1" dirty="0"/>
              <a:t>a technická podpora uživatelům aplikace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WEBOVÁ APLIKACE OBCEPRO.CZ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591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STRUKTURA APLIKACE</a:t>
            </a:r>
            <a:endParaRPr lang="en-US" dirty="0"/>
          </a:p>
        </p:txBody>
      </p:sp>
      <p:grpSp>
        <p:nvGrpSpPr>
          <p:cNvPr id="4" name="Plátno 9"/>
          <p:cNvGrpSpPr>
            <a:grpSpLocks/>
          </p:cNvGrpSpPr>
          <p:nvPr/>
        </p:nvGrpSpPr>
        <p:grpSpPr bwMode="auto">
          <a:xfrm>
            <a:off x="1786731" y="1587156"/>
            <a:ext cx="8618538" cy="7400925"/>
            <a:chOff x="1797" y="3695"/>
            <a:chExt cx="86191" cy="74022"/>
          </a:xfrm>
        </p:grpSpPr>
        <p:sp>
          <p:nvSpPr>
            <p:cNvPr id="5" name="AutoShape 17"/>
            <p:cNvSpPr>
              <a:spLocks noChangeAspect="1" noChangeArrowheads="1"/>
            </p:cNvSpPr>
            <p:nvPr/>
          </p:nvSpPr>
          <p:spPr bwMode="auto">
            <a:xfrm>
              <a:off x="5026" y="28086"/>
              <a:ext cx="82962" cy="49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cs-CZ" altLang="cs-CZ" sz="18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Rectangle 16"/>
            <p:cNvSpPr>
              <a:spLocks noChangeArrowheads="1"/>
            </p:cNvSpPr>
            <p:nvPr/>
          </p:nvSpPr>
          <p:spPr bwMode="auto">
            <a:xfrm>
              <a:off x="2857" y="3695"/>
              <a:ext cx="77819" cy="6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cs-CZ" altLang="cs-CZ" sz="18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1797" y="27000"/>
              <a:ext cx="20277" cy="123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D5AD"/>
                </a:gs>
                <a:gs pos="50000">
                  <a:srgbClr val="FFE3CC"/>
                </a:gs>
                <a:gs pos="100000">
                  <a:srgbClr val="FFF1E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2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ANALÝZA STAVU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2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 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2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VIZE A CÍLE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2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 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2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OPATŘENÍ A AKTIVITY</a:t>
              </a:r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29275" y="26225"/>
              <a:ext cx="24485" cy="1240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ACA59"/>
                </a:gs>
                <a:gs pos="100000">
                  <a:srgbClr val="DBF4DE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2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AKČNÍ PLÁN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cs-CZ" altLang="cs-CZ" sz="1200" b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2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KONTROLA PLNĚNÍ</a:t>
              </a:r>
            </a:p>
          </p:txBody>
        </p:sp>
        <p:sp>
          <p:nvSpPr>
            <p:cNvPr id="9" name="Rectangle 27"/>
            <p:cNvSpPr>
              <a:spLocks noChangeArrowheads="1"/>
            </p:cNvSpPr>
            <p:nvPr/>
          </p:nvSpPr>
          <p:spPr bwMode="auto">
            <a:xfrm>
              <a:off x="62375" y="27317"/>
              <a:ext cx="22279" cy="1216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DFD95"/>
                </a:gs>
                <a:gs pos="100000">
                  <a:srgbClr val="FFFF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8000" rIns="18000" anchor="ctr"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200" b="1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HODNOTÍCÍ ZPRÁVA</a:t>
              </a:r>
              <a:endParaRPr lang="cs-CZ" altLang="cs-CZ" sz="12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Rectangle 55"/>
            <p:cNvSpPr>
              <a:spLocks noChangeArrowheads="1"/>
            </p:cNvSpPr>
            <p:nvPr/>
          </p:nvSpPr>
          <p:spPr bwMode="auto">
            <a:xfrm>
              <a:off x="2032" y="14700"/>
              <a:ext cx="20042" cy="8756"/>
            </a:xfrm>
            <a:prstGeom prst="roundRect">
              <a:avLst>
                <a:gd name="adj" fmla="val 16667"/>
              </a:avLst>
            </a:prstGeom>
            <a:solidFill>
              <a:srgbClr val="FAC09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8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TVORBA PRO</a:t>
              </a:r>
              <a:endParaRPr lang="cs-CZ" altLang="cs-CZ" sz="1800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Rectangle 56"/>
            <p:cNvSpPr>
              <a:spLocks noChangeArrowheads="1"/>
            </p:cNvSpPr>
            <p:nvPr/>
          </p:nvSpPr>
          <p:spPr bwMode="auto">
            <a:xfrm>
              <a:off x="29275" y="14808"/>
              <a:ext cx="24485" cy="8775"/>
            </a:xfrm>
            <a:prstGeom prst="roundRect">
              <a:avLst>
                <a:gd name="adj" fmla="val 16667"/>
              </a:avLst>
            </a:prstGeom>
            <a:solidFill>
              <a:srgbClr val="4ACA59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8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REALIZACE PRO</a:t>
              </a:r>
              <a:endParaRPr lang="cs-CZ" altLang="cs-CZ" sz="1800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" name="Rectangle 57"/>
            <p:cNvSpPr>
              <a:spLocks noChangeArrowheads="1"/>
            </p:cNvSpPr>
            <p:nvPr/>
          </p:nvSpPr>
          <p:spPr bwMode="auto">
            <a:xfrm>
              <a:off x="61842" y="14808"/>
              <a:ext cx="22812" cy="8775"/>
            </a:xfrm>
            <a:prstGeom prst="roundRect">
              <a:avLst>
                <a:gd name="adj" fmla="val 16667"/>
              </a:avLst>
            </a:prstGeom>
            <a:solidFill>
              <a:srgbClr val="FDFD95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cs-CZ" altLang="cs-CZ" sz="1800" b="1" dirty="0">
                  <a:solidFill>
                    <a:schemeClr val="accent5">
                      <a:lumMod val="7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HODNOCENÍ PRO</a:t>
              </a:r>
              <a:endParaRPr lang="cs-CZ" altLang="cs-CZ" sz="1800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" name="AutoShape 15"/>
            <p:cNvSpPr>
              <a:spLocks noChangeArrowheads="1"/>
            </p:cNvSpPr>
            <p:nvPr/>
          </p:nvSpPr>
          <p:spPr bwMode="auto">
            <a:xfrm>
              <a:off x="23740" y="17239"/>
              <a:ext cx="4095" cy="3271"/>
            </a:xfrm>
            <a:prstGeom prst="rightArrow">
              <a:avLst>
                <a:gd name="adj1" fmla="val 50000"/>
                <a:gd name="adj2" fmla="val 3420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cs-CZ" altLang="cs-CZ" sz="18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" name="AutoShape 15"/>
            <p:cNvSpPr>
              <a:spLocks noChangeArrowheads="1"/>
            </p:cNvSpPr>
            <p:nvPr/>
          </p:nvSpPr>
          <p:spPr bwMode="auto">
            <a:xfrm>
              <a:off x="23740" y="30981"/>
              <a:ext cx="4095" cy="3270"/>
            </a:xfrm>
            <a:prstGeom prst="rightArrow">
              <a:avLst>
                <a:gd name="adj1" fmla="val 50000"/>
                <a:gd name="adj2" fmla="val 34218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cs-CZ" altLang="cs-CZ" sz="18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AutoShape 15"/>
            <p:cNvSpPr>
              <a:spLocks noChangeArrowheads="1"/>
            </p:cNvSpPr>
            <p:nvPr/>
          </p:nvSpPr>
          <p:spPr bwMode="auto">
            <a:xfrm>
              <a:off x="55698" y="30791"/>
              <a:ext cx="4096" cy="3270"/>
            </a:xfrm>
            <a:prstGeom prst="rightArrow">
              <a:avLst>
                <a:gd name="adj1" fmla="val 50000"/>
                <a:gd name="adj2" fmla="val 3422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cs-CZ" altLang="cs-CZ" sz="18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AutoShape 15"/>
            <p:cNvSpPr>
              <a:spLocks noChangeArrowheads="1"/>
            </p:cNvSpPr>
            <p:nvPr/>
          </p:nvSpPr>
          <p:spPr bwMode="auto">
            <a:xfrm>
              <a:off x="55698" y="17560"/>
              <a:ext cx="4096" cy="3271"/>
            </a:xfrm>
            <a:prstGeom prst="rightArrow">
              <a:avLst>
                <a:gd name="adj1" fmla="val 50000"/>
                <a:gd name="adj2" fmla="val 3421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cs-CZ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cs-CZ" altLang="cs-CZ" sz="180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98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cs-CZ" b="1" dirty="0" smtClean="0"/>
              <a:t>950 </a:t>
            </a:r>
            <a:r>
              <a:rPr lang="cs-CZ" b="1" dirty="0"/>
              <a:t>zaregistrovaných obcí do aplikace</a:t>
            </a:r>
          </a:p>
          <a:p>
            <a:pPr>
              <a:lnSpc>
                <a:spcPct val="114000"/>
              </a:lnSpc>
            </a:pPr>
            <a:r>
              <a:rPr lang="cs-CZ" b="1" dirty="0" smtClean="0"/>
              <a:t>660 založených </a:t>
            </a:r>
            <a:r>
              <a:rPr lang="cs-CZ" b="1" dirty="0"/>
              <a:t>dokumentů </a:t>
            </a:r>
            <a:r>
              <a:rPr lang="cs-CZ" b="1" dirty="0" smtClean="0"/>
              <a:t>(PRO), z toho je cca:</a:t>
            </a:r>
            <a:endParaRPr lang="cs-CZ" b="1" dirty="0"/>
          </a:p>
          <a:p>
            <a:pPr lvl="1">
              <a:lnSpc>
                <a:spcPct val="114000"/>
              </a:lnSpc>
            </a:pPr>
            <a:r>
              <a:rPr lang="cs-CZ" b="1" dirty="0" smtClean="0"/>
              <a:t>120 hotových</a:t>
            </a:r>
            <a:endParaRPr lang="cs-CZ" b="1" dirty="0"/>
          </a:p>
          <a:p>
            <a:pPr lvl="1">
              <a:lnSpc>
                <a:spcPct val="114000"/>
              </a:lnSpc>
            </a:pPr>
            <a:r>
              <a:rPr lang="cs-CZ" b="1" dirty="0" smtClean="0"/>
              <a:t>260 rozpracovaných</a:t>
            </a:r>
            <a:endParaRPr lang="cs-CZ" b="1" dirty="0"/>
          </a:p>
          <a:p>
            <a:pPr lvl="1">
              <a:lnSpc>
                <a:spcPct val="114000"/>
              </a:lnSpc>
              <a:spcAft>
                <a:spcPts val="1200"/>
              </a:spcAft>
            </a:pPr>
            <a:r>
              <a:rPr lang="cs-CZ" b="1" dirty="0" smtClean="0"/>
              <a:t>280 </a:t>
            </a:r>
            <a:r>
              <a:rPr lang="cs-CZ" b="1" dirty="0"/>
              <a:t>pouze </a:t>
            </a:r>
            <a:r>
              <a:rPr lang="cs-CZ" b="1" dirty="0" smtClean="0"/>
              <a:t>založených</a:t>
            </a:r>
            <a:endParaRPr lang="cs-CZ" b="1" dirty="0"/>
          </a:p>
          <a:p>
            <a:pPr>
              <a:lnSpc>
                <a:spcPct val="114000"/>
              </a:lnSpc>
            </a:pPr>
            <a:r>
              <a:rPr lang="cs-CZ" b="1" dirty="0"/>
              <a:t>n</a:t>
            </a:r>
            <a:r>
              <a:rPr lang="cs-CZ" b="1" dirty="0" smtClean="0"/>
              <a:t>ávštěvnost </a:t>
            </a:r>
            <a:r>
              <a:rPr lang="cs-CZ" b="1" dirty="0"/>
              <a:t>aplikace: cca </a:t>
            </a:r>
            <a:r>
              <a:rPr lang="cs-CZ" b="1" dirty="0" smtClean="0"/>
              <a:t>1 </a:t>
            </a:r>
            <a:r>
              <a:rPr lang="cs-CZ" b="1" dirty="0"/>
              <a:t>5</a:t>
            </a:r>
            <a:r>
              <a:rPr lang="cs-CZ" b="1" dirty="0" smtClean="0"/>
              <a:t>00 </a:t>
            </a:r>
            <a:r>
              <a:rPr lang="cs-CZ" b="1" dirty="0"/>
              <a:t>návštěv / měsíc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STATISTIKY VYUŽÍVÁNÍ APLIKACE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971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733695" y="2370136"/>
            <a:ext cx="10775654" cy="4019906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cs-CZ" b="1" dirty="0"/>
              <a:t>semináře a školení uživatelů aplikace (obcí)  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cs-CZ" b="1" dirty="0"/>
              <a:t>úpravy aplikace dle požadavků uživatelů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cs-CZ" b="1" dirty="0"/>
              <a:t>podpora tvorby programů rozvoje pro specificky </a:t>
            </a:r>
            <a:r>
              <a:rPr lang="cs-CZ" b="1" dirty="0" smtClean="0"/>
              <a:t>definovaná území </a:t>
            </a:r>
            <a:r>
              <a:rPr lang="cs-CZ" b="1" dirty="0"/>
              <a:t>(</a:t>
            </a:r>
            <a:r>
              <a:rPr lang="cs-CZ" b="1" dirty="0" smtClean="0"/>
              <a:t>mikroregiony, sdružení obcí)</a:t>
            </a:r>
            <a:endParaRPr lang="cs-CZ" b="1" dirty="0"/>
          </a:p>
          <a:p>
            <a:pPr>
              <a:lnSpc>
                <a:spcPct val="114000"/>
              </a:lnSpc>
            </a:pPr>
            <a:r>
              <a:rPr lang="cs-CZ" b="1" dirty="0"/>
              <a:t>propojení s dalšími agendami v působnosti </a:t>
            </a:r>
            <a:r>
              <a:rPr lang="cs-CZ" b="1" dirty="0" smtClean="0"/>
              <a:t>MMR</a:t>
            </a:r>
          </a:p>
          <a:p>
            <a:pPr lvl="1">
              <a:lnSpc>
                <a:spcPct val="114000"/>
              </a:lnSpc>
              <a:spcAft>
                <a:spcPts val="1200"/>
              </a:spcAft>
            </a:pPr>
            <a:r>
              <a:rPr lang="cs-CZ" b="1" dirty="0" smtClean="0"/>
              <a:t>(RIS/Mapový </a:t>
            </a:r>
            <a:r>
              <a:rPr lang="cs-CZ" b="1" dirty="0"/>
              <a:t>server, databáze strategií, národní dotace</a:t>
            </a:r>
            <a:r>
              <a:rPr lang="cs-CZ" b="1" dirty="0" smtClean="0"/>
              <a:t>)</a:t>
            </a:r>
          </a:p>
          <a:p>
            <a:pPr lvl="1">
              <a:lnSpc>
                <a:spcPct val="114000"/>
              </a:lnSpc>
              <a:spcAft>
                <a:spcPts val="1200"/>
              </a:spcAft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DALŠÍ ROZVOJ APLIKACE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398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5487</TotalTime>
  <Words>340</Words>
  <Application>Microsoft Office PowerPoint</Application>
  <PresentationFormat>Vlastní</PresentationFormat>
  <Paragraphs>74</Paragraphs>
  <Slides>28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29" baseType="lpstr">
      <vt:lpstr>Motiv Office</vt:lpstr>
      <vt:lpstr>Prezentace aplikace PowerPoint</vt:lpstr>
      <vt:lpstr>APLIKACE OBCEPRO.CZ</vt:lpstr>
      <vt:lpstr>LEGISLATIVNÍ RÁMEC</vt:lpstr>
      <vt:lpstr>PODPORA VYTVOŘENÍ APLIKACE</vt:lpstr>
      <vt:lpstr>PŘÍNOSY PROGRAMU ROZVOJE OBCE</vt:lpstr>
      <vt:lpstr>WEBOVÁ APLIKACE OBCEPRO.CZ</vt:lpstr>
      <vt:lpstr>STRUKTURA APLIKACE</vt:lpstr>
      <vt:lpstr>STATISTIKY VYUŽÍVÁNÍ APLIKACE</vt:lpstr>
      <vt:lpstr>DALŠÍ ROZVOJ APLIKACE</vt:lpstr>
      <vt:lpstr>UKÁZKA PRÁCE S APLIKACÍ</vt:lpstr>
      <vt:lpstr>TITULNÍ STRANA APLIKACE</vt:lpstr>
      <vt:lpstr>PŘIHLÁŠENÍ DO APLIKACE</vt:lpstr>
      <vt:lpstr>TVORBA DOKUMENTU</vt:lpstr>
      <vt:lpstr>HARMONOGRAM ZPRACOVÁNÍ PRO</vt:lpstr>
      <vt:lpstr>TITULNÍ STRANA</vt:lpstr>
      <vt:lpstr>CHARAKTERISTIKY OBCE</vt:lpstr>
      <vt:lpstr>OD CÍLŮ PŘES OPATŘENÍ PO AKTIVITY</vt:lpstr>
      <vt:lpstr>OD CÍLŮ PŘES OPATŘENÍ PO AKTIVITY</vt:lpstr>
      <vt:lpstr>OD CÍLŮ PŘES OPATŘENÍ PO AKTIVITY</vt:lpstr>
      <vt:lpstr>PUBLIKOVÁNÍ/EXPORT DOKUMENTU</vt:lpstr>
      <vt:lpstr>Prezentace aplikace PowerPoint</vt:lpstr>
      <vt:lpstr>Prezentace aplikace PowerPoint</vt:lpstr>
      <vt:lpstr>Prezentace aplikace PowerPoint</vt:lpstr>
      <vt:lpstr>REALIZACE PRO</vt:lpstr>
      <vt:lpstr>PŘEHLED AKTIVIT</vt:lpstr>
      <vt:lpstr>HARMONOGRAM REALIZACE</vt:lpstr>
      <vt:lpstr>HODNOCENÍ REALIZACE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Filip Korecký</dc:creator>
  <cp:lastModifiedBy>uzivatel</cp:lastModifiedBy>
  <cp:revision>56</cp:revision>
  <dcterms:created xsi:type="dcterms:W3CDTF">2016-03-23T20:55:10Z</dcterms:created>
  <dcterms:modified xsi:type="dcterms:W3CDTF">2016-05-16T10:28:13Z</dcterms:modified>
</cp:coreProperties>
</file>