
<file path=[Content_Types].xml><?xml version="1.0" encoding="utf-8"?>
<Types xmlns="http://schemas.openxmlformats.org/package/2006/content-types"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6" r:id="rId2"/>
  </p:sldMasterIdLst>
  <p:notesMasterIdLst>
    <p:notesMasterId r:id="rId13"/>
  </p:notesMasterIdLst>
  <p:handoutMasterIdLst>
    <p:handoutMasterId r:id="rId14"/>
  </p:handoutMasterIdLst>
  <p:sldIdLst>
    <p:sldId id="515" r:id="rId3"/>
    <p:sldId id="493" r:id="rId4"/>
    <p:sldId id="496" r:id="rId5"/>
    <p:sldId id="494" r:id="rId6"/>
    <p:sldId id="517" r:id="rId7"/>
    <p:sldId id="508" r:id="rId8"/>
    <p:sldId id="512" r:id="rId9"/>
    <p:sldId id="513" r:id="rId10"/>
    <p:sldId id="514" r:id="rId11"/>
    <p:sldId id="516" r:id="rId12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etr Klán" initials="P.K.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E300"/>
    <a:srgbClr val="000099"/>
    <a:srgbClr val="CCCCFF"/>
    <a:srgbClr val="D7E4BD"/>
    <a:srgbClr val="A1EDBA"/>
    <a:srgbClr val="000000"/>
    <a:srgbClr val="FFFFFF"/>
    <a:srgbClr val="00AF3F"/>
    <a:srgbClr val="DB7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Střední styl 1 – zvýraznění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DF18680-E054-41AD-8BC1-D1AEF772440D}" styleName="Střední styl 2 – zvýraznění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Světlý styl 1 – zvýraznění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E3FDE45-AF77-4B5C-9715-49D594BDF05E}" styleName="Světlý styl 1 – zvýraznění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Světlý styl 1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23" autoAdjust="0"/>
    <p:restoredTop sz="85257" autoAdjust="0"/>
  </p:normalViewPr>
  <p:slideViewPr>
    <p:cSldViewPr>
      <p:cViewPr varScale="1">
        <p:scale>
          <a:sx n="91" d="100"/>
          <a:sy n="91" d="100"/>
        </p:scale>
        <p:origin x="-274" y="-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3" d="100"/>
          <a:sy n="93" d="100"/>
        </p:scale>
        <p:origin x="-3726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DA9FB6-D9ED-404E-AFD2-37E0835FC3D6}" type="datetimeFigureOut">
              <a:rPr lang="cs-CZ" smtClean="0"/>
              <a:pPr/>
              <a:t>18.5.2016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BA257B-425A-4350-8792-7C494188941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20806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B48070-1754-4046-9E38-6F5D9D5E9BB1}" type="datetimeFigureOut">
              <a:rPr lang="cs-CZ" smtClean="0"/>
              <a:pPr/>
              <a:t>18.5.2016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477F0F-9C0A-45F8-A7AE-EABCF911889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1469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/>
            <a:endParaRPr lang="cs-CZ" altLang="cs-CZ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6D19E9E-613E-45FC-879C-77C55174D9C5}" type="slidenum">
              <a:rPr lang="cs-CZ" smtClean="0"/>
              <a:pPr>
                <a:defRPr/>
              </a:pPr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764070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832977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b="1" dirty="0" smtClean="0"/>
              <a:t>22 SCLLD zasláno do fáze věcného hodnocení</a:t>
            </a:r>
          </a:p>
          <a:p>
            <a:r>
              <a:rPr lang="cs-CZ" dirty="0" smtClean="0"/>
              <a:t>- Zdržení v hodnocení,</a:t>
            </a:r>
            <a:r>
              <a:rPr lang="cs-CZ" baseline="0" dirty="0" smtClean="0"/>
              <a:t> </a:t>
            </a:r>
            <a:r>
              <a:rPr lang="cs-CZ" dirty="0" smtClean="0"/>
              <a:t>technické</a:t>
            </a:r>
            <a:r>
              <a:rPr lang="cs-CZ" baseline="0" dirty="0" smtClean="0"/>
              <a:t> potíže při hodnocení: vkládání nových posudků po kontrole doplněné/přepracované SCLLD, náhled na původní, neopravenou verzi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b="1" dirty="0" smtClean="0"/>
              <a:t>26. 4. jednání velké komise k 6 SCLLD</a:t>
            </a:r>
          </a:p>
          <a:p>
            <a:pPr marL="171450" indent="-171450">
              <a:buFontTx/>
              <a:buChar char="-"/>
            </a:pPr>
            <a:r>
              <a:rPr lang="cs-CZ" baseline="0" dirty="0" smtClean="0"/>
              <a:t>Po schválení zápisu s výsledky budou dané MAS informovány o dalším postupu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b="1" dirty="0" smtClean="0"/>
              <a:t>finanční plán neodpovídá tabulkám e),f) MPIN</a:t>
            </a:r>
          </a:p>
          <a:p>
            <a:pPr marL="0" indent="0">
              <a:buFontTx/>
              <a:buNone/>
            </a:pPr>
            <a:r>
              <a:rPr lang="cs-CZ" baseline="0" dirty="0" smtClean="0"/>
              <a:t>Financování podle jednotlivých specifických cílů a opatření (příp. </a:t>
            </a:r>
            <a:r>
              <a:rPr lang="cs-CZ" baseline="0" smtClean="0"/>
              <a:t>podopatření</a:t>
            </a:r>
            <a:r>
              <a:rPr lang="cs-CZ" baseline="0" dirty="0" smtClean="0"/>
              <a:t>) SCLLD v jednotlivých letech</a:t>
            </a:r>
          </a:p>
          <a:p>
            <a:pPr marL="171450" indent="-171450">
              <a:buFontTx/>
              <a:buChar char="-"/>
            </a:pPr>
            <a:r>
              <a:rPr lang="cs-CZ" baseline="0" dirty="0" smtClean="0"/>
              <a:t>v tis. Kč na 2 desetinná místa</a:t>
            </a:r>
          </a:p>
          <a:p>
            <a:pPr marL="171450" indent="-171450">
              <a:buFontTx/>
              <a:buChar char="-"/>
            </a:pPr>
            <a:r>
              <a:rPr lang="cs-CZ" baseline="0" dirty="0" smtClean="0"/>
              <a:t>nezpůsobilé výdaje jsou vyplněny jen v případě, pokud jsou známy</a:t>
            </a:r>
          </a:p>
          <a:p>
            <a:pPr marL="0" indent="0">
              <a:buFontTx/>
              <a:buNone/>
            </a:pPr>
            <a:r>
              <a:rPr lang="cs-CZ" baseline="0" dirty="0" smtClean="0"/>
              <a:t>Financování SCLLD v jednotlivých letech podle specifických cílů operačních programů/opatření v případě PRV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baseline="0" dirty="0" smtClean="0"/>
              <a:t>tabulku je nutné zpracovat pro každý rok zvlášť a dále souhrnně za celé období předpokládané realizace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b="1" dirty="0" smtClean="0"/>
              <a:t>tabulka indikátorů není zpracována dle tabulky g) MPIN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/>
              <a:t>Indikátory podle jednotlivých specifických cílů a opatření (příp. </a:t>
            </a:r>
            <a:r>
              <a:rPr lang="cs-CZ" baseline="0" dirty="0" err="1" smtClean="0"/>
              <a:t>podopatření</a:t>
            </a:r>
            <a:r>
              <a:rPr lang="cs-CZ" baseline="0" dirty="0" smtClean="0"/>
              <a:t>) SCLLD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baseline="0" dirty="0" smtClean="0"/>
              <a:t>Tabulka se zpracovává souhrnně za celé období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cs-CZ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="1" baseline="0" dirty="0" smtClean="0"/>
              <a:t>Vazba na strategické dokumenty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baseline="0" dirty="0" smtClean="0"/>
              <a:t>Přehled strategií realizovaných v území a jejich vazba na SCLLD s cílem identifikace, zda se navzájem doplňují, navazují na sebe či nejsou v nesouladu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baseline="0" dirty="0" smtClean="0"/>
              <a:t>SCLLD nesmí být v rozporu se strategickými dokumenty, které mají vztah k řešenému území a tématu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cs-CZ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="1" baseline="0" dirty="0" smtClean="0"/>
              <a:t>Popis integrovaných a inovativních rysů strategie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baseline="0" dirty="0" smtClean="0"/>
              <a:t>Popis integračních prvků, tj. definování oblastí, které mají v území zajistit sjednocující, spojující, slučující charakter aktivit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baseline="0" dirty="0" smtClean="0"/>
              <a:t>Popis inovativních prvků, inovativních metod nebo způsobů řešení současných problémů přinášející zlepšení stavu, nebo zkvalitnění situace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cs-CZ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="1" baseline="0" dirty="0" smtClean="0"/>
              <a:t>Popis postupů pro vyhlašování výzev MAS, hodnocení a výběr projektů s uvedením plánované personální kapacity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baseline="0" dirty="0" smtClean="0"/>
              <a:t>Chybí popis kroků MAS od vyhlášení výzvy MAS, postupy administrace žádostí o podporu v průběhu hodnocení a výběru a posuzování změn projektů až do skončení období udržitelnosti projektu konečného příjemce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baseline="0" dirty="0" smtClean="0"/>
              <a:t>Z popisu nastavených postupů musí vyplývat, že procesy uvnitř MAS jsou transparentní jak na úrovni hodnocení, výběru a schvalování, tak i administrativní postupy a jejich personální zajištění</a:t>
            </a:r>
          </a:p>
          <a:p>
            <a:pPr marL="0" indent="0">
              <a:buFontTx/>
              <a:buNone/>
            </a:pPr>
            <a:endParaRPr lang="cs-CZ" baseline="0" dirty="0" smtClean="0"/>
          </a:p>
          <a:p>
            <a:pPr marL="0" indent="0">
              <a:buFontTx/>
              <a:buNone/>
            </a:pPr>
            <a:r>
              <a:rPr lang="cs-CZ" b="1" baseline="0" dirty="0" smtClean="0"/>
              <a:t>Opatření k řízení rizik</a:t>
            </a:r>
          </a:p>
          <a:p>
            <a:pPr marL="171450" indent="-171450">
              <a:buFontTx/>
              <a:buChar char="-"/>
            </a:pPr>
            <a:r>
              <a:rPr lang="cs-CZ" baseline="0" dirty="0" smtClean="0"/>
              <a:t>V analýze rizik musí být jednoznačně popsána rizika ohrožující realizaci strategie</a:t>
            </a:r>
          </a:p>
          <a:p>
            <a:pPr marL="171450" indent="-171450">
              <a:buFontTx/>
              <a:buChar char="-"/>
            </a:pPr>
            <a:r>
              <a:rPr lang="cs-CZ" baseline="0" dirty="0" smtClean="0"/>
              <a:t>Popis opatření k řízení identifikovaných rizik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89886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b="1" dirty="0" smtClean="0"/>
              <a:t>22 SCLLD zasláno do fáze věcného hodnocení</a:t>
            </a:r>
          </a:p>
          <a:p>
            <a:r>
              <a:rPr lang="cs-CZ" dirty="0" smtClean="0"/>
              <a:t>- Zdržení v hodnocení,</a:t>
            </a:r>
            <a:r>
              <a:rPr lang="cs-CZ" baseline="0" dirty="0" smtClean="0"/>
              <a:t> </a:t>
            </a:r>
            <a:r>
              <a:rPr lang="cs-CZ" dirty="0" smtClean="0"/>
              <a:t>technické</a:t>
            </a:r>
            <a:r>
              <a:rPr lang="cs-CZ" baseline="0" dirty="0" smtClean="0"/>
              <a:t> potíže při hodnocení: vkládání nových posudků po kontrole doplněné/přepracované SCLLD, náhled na původní, neopravenou verzi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b="1" dirty="0" smtClean="0"/>
              <a:t>26. 4. jednání velké komise k 6 SCLLD</a:t>
            </a:r>
          </a:p>
          <a:p>
            <a:pPr marL="171450" indent="-171450">
              <a:buFontTx/>
              <a:buChar char="-"/>
            </a:pPr>
            <a:r>
              <a:rPr lang="cs-CZ" baseline="0" dirty="0" smtClean="0"/>
              <a:t>Po schválení zápisu s výsledky budou dané MAS informovány o dalším postupu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b="1" dirty="0" smtClean="0"/>
              <a:t>finanční plán neodpovídá tabulkám e),f) MPIN</a:t>
            </a:r>
          </a:p>
          <a:p>
            <a:pPr marL="0" indent="0">
              <a:buFontTx/>
              <a:buNone/>
            </a:pPr>
            <a:r>
              <a:rPr lang="cs-CZ" baseline="0" dirty="0" smtClean="0"/>
              <a:t>Financování podle jednotlivých specifických cílů a opatření (příp. </a:t>
            </a:r>
            <a:r>
              <a:rPr lang="cs-CZ" baseline="0" smtClean="0"/>
              <a:t>podopatření</a:t>
            </a:r>
            <a:r>
              <a:rPr lang="cs-CZ" baseline="0" dirty="0" smtClean="0"/>
              <a:t>) SCLLD v jednotlivých letech</a:t>
            </a:r>
          </a:p>
          <a:p>
            <a:pPr marL="171450" indent="-171450">
              <a:buFontTx/>
              <a:buChar char="-"/>
            </a:pPr>
            <a:r>
              <a:rPr lang="cs-CZ" baseline="0" dirty="0" smtClean="0"/>
              <a:t>v tis. Kč na 2 desetinná místa</a:t>
            </a:r>
          </a:p>
          <a:p>
            <a:pPr marL="171450" indent="-171450">
              <a:buFontTx/>
              <a:buChar char="-"/>
            </a:pPr>
            <a:r>
              <a:rPr lang="cs-CZ" baseline="0" dirty="0" smtClean="0"/>
              <a:t>nezpůsobilé výdaje jsou vyplněny jen v případě, pokud jsou známy</a:t>
            </a:r>
          </a:p>
          <a:p>
            <a:pPr marL="0" indent="0">
              <a:buFontTx/>
              <a:buNone/>
            </a:pPr>
            <a:r>
              <a:rPr lang="cs-CZ" baseline="0" dirty="0" smtClean="0"/>
              <a:t>Financování SCLLD v jednotlivých letech podle specifických cílů operačních programů/opatření v případě PRV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baseline="0" dirty="0" smtClean="0"/>
              <a:t>tabulku je nutné zpracovat pro každý rok zvlášť a dále souhrnně za celé období předpokládané realizace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b="1" dirty="0" smtClean="0"/>
              <a:t>tabulka indikátorů není zpracována dle tabulky g) MPIN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/>
              <a:t>Indikátory podle jednotlivých specifických cílů a opatření (příp. </a:t>
            </a:r>
            <a:r>
              <a:rPr lang="cs-CZ" baseline="0" dirty="0" err="1" smtClean="0"/>
              <a:t>podopatření</a:t>
            </a:r>
            <a:r>
              <a:rPr lang="cs-CZ" baseline="0" dirty="0" smtClean="0"/>
              <a:t>) SCLLD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baseline="0" dirty="0" smtClean="0"/>
              <a:t>Tabulka se zpracovává souhrnně za celé období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cs-CZ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="1" baseline="0" dirty="0" smtClean="0"/>
              <a:t>Vazba na strategické dokumenty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baseline="0" dirty="0" smtClean="0"/>
              <a:t>Přehled strategií realizovaných v území a jejich vazba na SCLLD s cílem identifikace, zda se navzájem doplňují, navazují na sebe či nejsou v nesouladu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baseline="0" dirty="0" smtClean="0"/>
              <a:t>SCLLD nesmí být v rozporu se strategickými dokumenty, které mají vztah k řešenému území a tématu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cs-CZ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="1" baseline="0" dirty="0" smtClean="0"/>
              <a:t>Popis integrovaných a inovativních rysů strategie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baseline="0" dirty="0" smtClean="0"/>
              <a:t>Popis integračních prvků, tj. definování oblastí, které mají v území zajistit sjednocující, spojující, slučující charakter aktivit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baseline="0" dirty="0" smtClean="0"/>
              <a:t>Popis inovativních prvků, inovativních metod nebo způsobů řešení současných problémů přinášející zlepšení stavu, nebo zkvalitnění situace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cs-CZ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="1" baseline="0" dirty="0" smtClean="0"/>
              <a:t>Popis postupů pro vyhlašování výzev MAS, hodnocení a výběr projektů s uvedením plánované personální kapacity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baseline="0" dirty="0" smtClean="0"/>
              <a:t>Chybí popis kroků MAS od vyhlášení výzvy MAS, postupy administrace žádostí o podporu v průběhu hodnocení a výběru a posuzování změn projektů až do skončení období udržitelnosti projektu konečného příjemce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baseline="0" dirty="0" smtClean="0"/>
              <a:t>Z popisu nastavených postupů musí vyplývat, že procesy uvnitř MAS jsou transparentní jak na úrovni hodnocení, výběru a schvalování, tak i administrativní postupy a jejich personální zajištění</a:t>
            </a:r>
          </a:p>
          <a:p>
            <a:pPr marL="0" indent="0">
              <a:buFontTx/>
              <a:buNone/>
            </a:pPr>
            <a:endParaRPr lang="cs-CZ" baseline="0" dirty="0" smtClean="0"/>
          </a:p>
          <a:p>
            <a:pPr marL="0" indent="0">
              <a:buFontTx/>
              <a:buNone/>
            </a:pPr>
            <a:r>
              <a:rPr lang="cs-CZ" b="1" baseline="0" dirty="0" smtClean="0"/>
              <a:t>Opatření k řízení rizik</a:t>
            </a:r>
          </a:p>
          <a:p>
            <a:pPr marL="171450" indent="-171450">
              <a:buFontTx/>
              <a:buChar char="-"/>
            </a:pPr>
            <a:r>
              <a:rPr lang="cs-CZ" baseline="0" dirty="0" smtClean="0"/>
              <a:t>V analýze rizik musí být jednoznačně popsána rizika ohrožující realizaci strategie</a:t>
            </a:r>
          </a:p>
          <a:p>
            <a:pPr marL="171450" indent="-171450">
              <a:buFontTx/>
              <a:buChar char="-"/>
            </a:pPr>
            <a:r>
              <a:rPr lang="cs-CZ" baseline="0" dirty="0" smtClean="0"/>
              <a:t>Popis opatření k řízení identifikovaných rizik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89886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63964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028097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2191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0933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403648" y="4581128"/>
            <a:ext cx="7056784" cy="180020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autoři projektu</a:t>
            </a:r>
            <a:endParaRPr lang="cs-CZ" dirty="0"/>
          </a:p>
        </p:txBody>
      </p:sp>
      <p:sp>
        <p:nvSpPr>
          <p:cNvPr id="6" name="Nadpis 13"/>
          <p:cNvSpPr>
            <a:spLocks noGrp="1" noChangeAspect="1"/>
          </p:cNvSpPr>
          <p:nvPr>
            <p:ph type="title" hasCustomPrompt="1"/>
          </p:nvPr>
        </p:nvSpPr>
        <p:spPr>
          <a:xfrm>
            <a:off x="1403648" y="1988840"/>
            <a:ext cx="7283152" cy="1872208"/>
          </a:xfrm>
          <a:prstGeom prst="rect">
            <a:avLst/>
          </a:prstGeom>
        </p:spPr>
        <p:txBody>
          <a:bodyPr anchor="b"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NÁZEV PREZENTACE</a:t>
            </a:r>
            <a:endParaRPr lang="cs-CZ" dirty="0"/>
          </a:p>
        </p:txBody>
      </p:sp>
      <p:sp>
        <p:nvSpPr>
          <p:cNvPr id="7" name="Podnadpis 2"/>
          <p:cNvSpPr txBox="1">
            <a:spLocks/>
          </p:cNvSpPr>
          <p:nvPr userDrawn="1"/>
        </p:nvSpPr>
        <p:spPr>
          <a:xfrm>
            <a:off x="1403648" y="3789040"/>
            <a:ext cx="7209184" cy="57606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cs-CZ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MINISTERSTVO PRO MÍSTNÍ ROZVOJ ČR</a:t>
            </a:r>
          </a:p>
        </p:txBody>
      </p:sp>
      <p:pic>
        <p:nvPicPr>
          <p:cNvPr id="8" name="Obrázek 7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23528" y="692696"/>
            <a:ext cx="2565000" cy="562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věrečný snímek">
    <p:bg>
      <p:bgPr>
        <a:solidFill>
          <a:srgbClr val="004B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 userDrawn="1"/>
        </p:nvSpPr>
        <p:spPr>
          <a:xfrm>
            <a:off x="714" y="0"/>
            <a:ext cx="9143999" cy="6206002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FFFFFF"/>
              </a:solidFill>
            </a:endParaRPr>
          </a:p>
        </p:txBody>
      </p:sp>
      <p:sp>
        <p:nvSpPr>
          <p:cNvPr id="8" name="Obdélník 7"/>
          <p:cNvSpPr/>
          <p:nvPr userDrawn="1"/>
        </p:nvSpPr>
        <p:spPr>
          <a:xfrm>
            <a:off x="4851400" y="2844800"/>
            <a:ext cx="4293313" cy="4013199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FFFFFF"/>
              </a:solidFill>
            </a:endParaRPr>
          </a:p>
        </p:txBody>
      </p:sp>
      <p:sp>
        <p:nvSpPr>
          <p:cNvPr id="9" name="Obdélník 8"/>
          <p:cNvSpPr/>
          <p:nvPr userDrawn="1"/>
        </p:nvSpPr>
        <p:spPr>
          <a:xfrm>
            <a:off x="0" y="5654675"/>
            <a:ext cx="2320925" cy="1203325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FFFFFF"/>
              </a:solidFill>
            </a:endParaRPr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444500" y="1800000"/>
            <a:ext cx="8242299" cy="615553"/>
          </a:xfrm>
        </p:spPr>
        <p:txBody>
          <a:bodyPr anchor="t" anchorCtr="0"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pic>
        <p:nvPicPr>
          <p:cNvPr id="12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5806475"/>
            <a:ext cx="1699200" cy="798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0400" y="3632034"/>
            <a:ext cx="4053600" cy="3225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Zástupný symbol pro číslo snímku 4"/>
          <p:cNvSpPr>
            <a:spLocks noGrp="1"/>
          </p:cNvSpPr>
          <p:nvPr userDrawn="1"/>
        </p:nvSpPr>
        <p:spPr>
          <a:xfrm>
            <a:off x="8141197" y="6335867"/>
            <a:ext cx="460893" cy="365125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840746-E84D-450F-9CEF-85632363BC31}" type="slidenum">
              <a:rPr lang="cs-CZ" smtClean="0">
                <a:solidFill>
                  <a:srgbClr val="FFFFFF"/>
                </a:solidFill>
              </a:rPr>
              <a:pPr/>
              <a:t>‹#›</a:t>
            </a:fld>
            <a:endParaRPr lang="cs-CZ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509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395536" y="2060848"/>
            <a:ext cx="8291264" cy="43924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 smtClean="0"/>
              <a:t>Klepnutím vložíte text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 hasCustomPrompt="1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pic>
        <p:nvPicPr>
          <p:cNvPr id="4" name="Obrázek 3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7544" y="620688"/>
            <a:ext cx="2016224" cy="44215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395536" y="1484784"/>
            <a:ext cx="8291264" cy="496855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 smtClean="0"/>
              <a:t>Klepnutím vložíte text</a:t>
            </a:r>
          </a:p>
        </p:txBody>
      </p:sp>
      <p:pic>
        <p:nvPicPr>
          <p:cNvPr id="3" name="Obrázek 2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7544" y="620688"/>
            <a:ext cx="2016224" cy="44215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/>
          <p:cNvSpPr>
            <a:spLocks noGrp="1"/>
          </p:cNvSpPr>
          <p:nvPr>
            <p:ph type="title" hasCustomPrompt="1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467544" y="2060849"/>
            <a:ext cx="8229600" cy="439248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pitchFamily="2" charset="2"/>
              <a:buChar char="§"/>
              <a:defRPr/>
            </a:lvl1pPr>
            <a:lvl2pPr marL="742950" indent="-285750">
              <a:buClr>
                <a:schemeClr val="accent1"/>
              </a:buClr>
              <a:buFont typeface="Wingdings" pitchFamily="2" charset="2"/>
              <a:buChar char="§"/>
              <a:defRPr/>
            </a:lvl2pPr>
            <a:lvl3pPr marL="1143000" indent="-228600">
              <a:buClr>
                <a:schemeClr val="accent1"/>
              </a:buClr>
              <a:buFont typeface="Wingdings" pitchFamily="2" charset="2"/>
              <a:buChar char="§"/>
              <a:defRPr/>
            </a:lvl3pPr>
            <a:lvl4pPr marL="1600200" indent="-228600">
              <a:buClr>
                <a:schemeClr val="accent1"/>
              </a:buClr>
              <a:buFont typeface="Wingdings" pitchFamily="2" charset="2"/>
              <a:buChar char="§"/>
              <a:defRPr/>
            </a:lvl4pPr>
            <a:lvl5pPr marL="2057400" indent="-228600">
              <a:buClr>
                <a:schemeClr val="accent1"/>
              </a:buClr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pic>
        <p:nvPicPr>
          <p:cNvPr id="5" name="Obrázek 4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7544" y="620688"/>
            <a:ext cx="2016224" cy="442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942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448680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solidFill>
          <a:srgbClr val="004B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 userDrawn="1"/>
        </p:nvSpPr>
        <p:spPr>
          <a:xfrm>
            <a:off x="714" y="0"/>
            <a:ext cx="9143999" cy="6206002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FFFFFF"/>
              </a:solidFill>
            </a:endParaRPr>
          </a:p>
        </p:txBody>
      </p:sp>
      <p:sp>
        <p:nvSpPr>
          <p:cNvPr id="8" name="Obdélník 7"/>
          <p:cNvSpPr/>
          <p:nvPr userDrawn="1"/>
        </p:nvSpPr>
        <p:spPr>
          <a:xfrm>
            <a:off x="4851400" y="2844800"/>
            <a:ext cx="4293313" cy="4013199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FFFFFF"/>
              </a:solidFill>
            </a:endParaRPr>
          </a:p>
        </p:txBody>
      </p:sp>
      <p:sp>
        <p:nvSpPr>
          <p:cNvPr id="9" name="Obdélník 8"/>
          <p:cNvSpPr/>
          <p:nvPr userDrawn="1"/>
        </p:nvSpPr>
        <p:spPr>
          <a:xfrm>
            <a:off x="0" y="5654675"/>
            <a:ext cx="2320925" cy="1203325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FFFFFF"/>
              </a:solidFill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444500" y="446088"/>
            <a:ext cx="8242300" cy="615553"/>
          </a:xfrm>
        </p:spPr>
        <p:txBody>
          <a:bodyPr wrap="square" lIns="0" tIns="0" rIns="0" bIns="0" anchor="t" anchorCtr="0">
            <a:sp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44500" y="1061640"/>
            <a:ext cx="8242300" cy="1800000"/>
          </a:xfrm>
        </p:spPr>
        <p:txBody>
          <a:bodyPr wrap="square" lIns="0" tIns="360000" rIns="0" bIns="0">
            <a:no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 dirty="0"/>
          </a:p>
        </p:txBody>
      </p:sp>
      <p:pic>
        <p:nvPicPr>
          <p:cNvPr id="12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5806475"/>
            <a:ext cx="1699200" cy="798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0400" y="3632034"/>
            <a:ext cx="4053600" cy="3225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Zástupný symbol pro číslo snímku 4"/>
          <p:cNvSpPr>
            <a:spLocks noGrp="1"/>
          </p:cNvSpPr>
          <p:nvPr userDrawn="1"/>
        </p:nvSpPr>
        <p:spPr>
          <a:xfrm>
            <a:off x="8141197" y="6335867"/>
            <a:ext cx="460893" cy="365125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840746-E84D-450F-9CEF-85632363BC31}" type="slidenum">
              <a:rPr lang="cs-CZ" smtClean="0">
                <a:solidFill>
                  <a:srgbClr val="FFFFFF"/>
                </a:solidFill>
              </a:rPr>
              <a:pPr/>
              <a:t>‹#›</a:t>
            </a:fld>
            <a:endParaRPr lang="cs-CZ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408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0"/>
          </p:nvPr>
        </p:nvSpPr>
        <p:spPr>
          <a:xfrm>
            <a:off x="444500" y="1000086"/>
            <a:ext cx="8242300" cy="4654589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4555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kt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91112" y="446088"/>
            <a:ext cx="3609975" cy="430887"/>
          </a:xfrm>
        </p:spPr>
        <p:txBody>
          <a:bodyPr lIns="0" tIns="0" rIns="0" bIns="0" anchor="t" anchorCtr="0">
            <a:spAutoFit/>
          </a:bodyPr>
          <a:lstStyle>
            <a:lvl1pPr algn="l">
              <a:defRPr sz="2800">
                <a:solidFill>
                  <a:schemeClr val="accent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4"/>
          </p:nvPr>
        </p:nvSpPr>
        <p:spPr>
          <a:xfrm>
            <a:off x="444500" y="446088"/>
            <a:ext cx="4203700" cy="5208587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5"/>
          </p:nvPr>
        </p:nvSpPr>
        <p:spPr>
          <a:xfrm>
            <a:off x="5091113" y="876975"/>
            <a:ext cx="3609975" cy="47777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08808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5"/>
          <p:cNvSpPr>
            <a:spLocks noGrp="1"/>
          </p:cNvSpPr>
          <p:nvPr>
            <p:ph sz="quarter" idx="10"/>
          </p:nvPr>
        </p:nvSpPr>
        <p:spPr>
          <a:xfrm>
            <a:off x="444500" y="1000085"/>
            <a:ext cx="8256588" cy="4654589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1016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3.emf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image" Target="../media/image5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 descr="podtisk_modry.emf"/>
          <p:cNvPicPr>
            <a:picLocks noChangeAspect="1"/>
          </p:cNvPicPr>
          <p:nvPr/>
        </p:nvPicPr>
        <p:blipFill>
          <a:blip r:embed="rId7" cstate="print"/>
          <a:srcRect l="17008" b="8622"/>
          <a:stretch>
            <a:fillRect/>
          </a:stretch>
        </p:blipFill>
        <p:spPr>
          <a:xfrm>
            <a:off x="2" y="1988841"/>
            <a:ext cx="7908545" cy="4869160"/>
          </a:xfrm>
          <a:prstGeom prst="rect">
            <a:avLst/>
          </a:prstGeom>
        </p:spPr>
      </p:pic>
      <p:sp>
        <p:nvSpPr>
          <p:cNvPr id="8" name="Obdélník 7"/>
          <p:cNvSpPr>
            <a:spLocks noChangeAspect="1"/>
          </p:cNvSpPr>
          <p:nvPr/>
        </p:nvSpPr>
        <p:spPr>
          <a:xfrm>
            <a:off x="0" y="1"/>
            <a:ext cx="9144000" cy="26064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noFill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noFill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73" r:id="rId5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4B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0399" y="3632033"/>
            <a:ext cx="4053600" cy="3225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bdélník 6"/>
          <p:cNvSpPr/>
          <p:nvPr/>
        </p:nvSpPr>
        <p:spPr>
          <a:xfrm>
            <a:off x="0" y="0"/>
            <a:ext cx="9143999" cy="61007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0" rIns="0" bIns="0" rtlCol="0" anchor="ctr"/>
          <a:lstStyle/>
          <a:p>
            <a:pPr algn="ctr"/>
            <a:endParaRPr lang="cs-CZ">
              <a:solidFill>
                <a:srgbClr val="FFFFFF"/>
              </a:solidFill>
            </a:endParaRPr>
          </a:p>
        </p:txBody>
      </p: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44500" y="446088"/>
            <a:ext cx="8242299" cy="55399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44500" y="1000086"/>
            <a:ext cx="8242300" cy="4654589"/>
          </a:xfrm>
          <a:prstGeom prst="rect">
            <a:avLst/>
          </a:prstGeom>
        </p:spPr>
        <p:txBody>
          <a:bodyPr vert="horz" lIns="0" tIns="360000" rIns="0" bIns="0" rtlCol="0">
            <a:normAutofit/>
          </a:bodyPr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</a:p>
        </p:txBody>
      </p:sp>
      <p:sp>
        <p:nvSpPr>
          <p:cNvPr id="11" name="TextovéPole 10"/>
          <p:cNvSpPr txBox="1"/>
          <p:nvPr/>
        </p:nvSpPr>
        <p:spPr>
          <a:xfrm>
            <a:off x="444500" y="6100763"/>
            <a:ext cx="1876425" cy="75723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cs-CZ" sz="900" dirty="0" smtClean="0">
                <a:solidFill>
                  <a:srgbClr val="FFFFFF"/>
                </a:solidFill>
              </a:rPr>
              <a:t>Operační program Podnikání a inovace pro konkurenceschopnost 2014-2020</a:t>
            </a:r>
            <a:endParaRPr lang="cs-CZ" sz="900" dirty="0">
              <a:solidFill>
                <a:srgbClr val="FFFFFF"/>
              </a:solidFill>
            </a:endParaRPr>
          </a:p>
        </p:txBody>
      </p:sp>
      <p:sp>
        <p:nvSpPr>
          <p:cNvPr id="12" name="Zástupný symbol pro číslo snímku 4"/>
          <p:cNvSpPr>
            <a:spLocks noGrp="1"/>
          </p:cNvSpPr>
          <p:nvPr/>
        </p:nvSpPr>
        <p:spPr>
          <a:xfrm>
            <a:off x="8141197" y="6335867"/>
            <a:ext cx="460893" cy="365125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840746-E84D-450F-9CEF-85632363BC31}" type="slidenum">
              <a:rPr lang="cs-CZ" smtClean="0">
                <a:solidFill>
                  <a:srgbClr val="FFFFFF"/>
                </a:solidFill>
              </a:rPr>
              <a:pPr/>
              <a:t>‹#›</a:t>
            </a:fld>
            <a:endParaRPr lang="cs-CZ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855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360363" indent="-360363" algn="l" defTabSz="914400" rtl="0" eaLnBrk="1" latinLnBrk="0" hangingPunct="1">
        <a:spcBef>
          <a:spcPct val="20000"/>
        </a:spcBef>
        <a:buFontTx/>
        <a:buBlip>
          <a:blip r:embed="rId8"/>
        </a:buBlip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20725" indent="-360363" algn="l" defTabSz="914400" rtl="0" eaLnBrk="1" latinLnBrk="0" hangingPunct="1">
        <a:spcBef>
          <a:spcPct val="20000"/>
        </a:spcBef>
        <a:buFontTx/>
        <a:buBlip>
          <a:blip r:embed="rId9"/>
        </a:buBlip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73150" indent="-352425" algn="l" defTabSz="914400" rtl="0" eaLnBrk="1" latinLnBrk="0" hangingPunct="1">
        <a:spcBef>
          <a:spcPct val="20000"/>
        </a:spcBef>
        <a:buFontTx/>
        <a:buBlip>
          <a:blip r:embed="rId8"/>
        </a:buBlip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435100" indent="-361950" algn="l" defTabSz="914400" rtl="0" eaLnBrk="1" latinLnBrk="0" hangingPunct="1">
        <a:spcBef>
          <a:spcPct val="20000"/>
        </a:spcBef>
        <a:buFontTx/>
        <a:buBlip>
          <a:blip r:embed="rId9"/>
        </a:buBlip>
        <a:defRPr sz="2400" kern="1200">
          <a:solidFill>
            <a:schemeClr val="tx2"/>
          </a:solidFill>
          <a:latin typeface="+mn-lt"/>
          <a:ea typeface="+mn-ea"/>
          <a:cs typeface="+mn-cs"/>
        </a:defRPr>
      </a:lvl4pPr>
      <a:lvl5pPr marL="1795463" indent="-360363" algn="l" defTabSz="914400" rtl="0" eaLnBrk="1" latinLnBrk="0" hangingPunct="1">
        <a:spcBef>
          <a:spcPct val="20000"/>
        </a:spcBef>
        <a:buFontTx/>
        <a:buBlip>
          <a:blip r:embed="rId8"/>
        </a:buBlip>
        <a:defRPr sz="2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mailto:milena.tuha@mmr.cz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obsah 1"/>
          <p:cNvSpPr>
            <a:spLocks noGrp="1"/>
          </p:cNvSpPr>
          <p:nvPr>
            <p:ph idx="1"/>
          </p:nvPr>
        </p:nvSpPr>
        <p:spPr bwMode="auto">
          <a:xfrm>
            <a:off x="395288" y="2349500"/>
            <a:ext cx="8291512" cy="43926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cs-CZ" altLang="cs-CZ" sz="1800" dirty="0" smtClean="0">
                <a:latin typeface="Arial" charset="0"/>
                <a:cs typeface="Arial" charset="0"/>
              </a:rPr>
              <a:t/>
            </a:r>
            <a:br>
              <a:rPr lang="cs-CZ" altLang="cs-CZ" sz="1800" dirty="0" smtClean="0">
                <a:latin typeface="Arial" charset="0"/>
                <a:cs typeface="Arial" charset="0"/>
              </a:rPr>
            </a:br>
            <a:endParaRPr lang="cs-CZ" altLang="cs-CZ" sz="1800" dirty="0" smtClean="0">
              <a:latin typeface="Arial" charset="0"/>
              <a:cs typeface="Arial" charset="0"/>
            </a:endParaRPr>
          </a:p>
          <a:p>
            <a:pPr algn="ctr"/>
            <a:endParaRPr lang="cs-CZ" altLang="cs-CZ" sz="1800" dirty="0" smtClean="0">
              <a:latin typeface="Arial" charset="0"/>
              <a:cs typeface="Arial" charset="0"/>
            </a:endParaRPr>
          </a:p>
          <a:p>
            <a:pPr algn="ctr"/>
            <a:r>
              <a:rPr lang="cs-CZ" altLang="cs-CZ" sz="2000" b="1" i="1" dirty="0" smtClean="0">
                <a:latin typeface="Arial" charset="0"/>
                <a:cs typeface="Arial" charset="0"/>
              </a:rPr>
              <a:t>odbor regionální politiky 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cs-CZ" altLang="cs-CZ" sz="2000" i="1" dirty="0" smtClean="0">
                <a:latin typeface="Arial" charset="0"/>
                <a:cs typeface="Arial" charset="0"/>
              </a:rPr>
              <a:t>24. května 2016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cs-CZ" altLang="cs-CZ" sz="2000" dirty="0" smtClean="0">
                <a:latin typeface="Arial" charset="0"/>
                <a:cs typeface="Arial" charset="0"/>
              </a:rPr>
              <a:t>Letohrad</a:t>
            </a:r>
          </a:p>
        </p:txBody>
      </p:sp>
      <p:sp>
        <p:nvSpPr>
          <p:cNvPr id="11267" name="Nadpis 2"/>
          <p:cNvSpPr>
            <a:spLocks noGrp="1"/>
          </p:cNvSpPr>
          <p:nvPr>
            <p:ph type="title"/>
          </p:nvPr>
        </p:nvSpPr>
        <p:spPr bwMode="auto">
          <a:xfrm>
            <a:off x="395288" y="1700213"/>
            <a:ext cx="8291512" cy="17287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pl-PL" altLang="cs-CZ" sz="3600" dirty="0" smtClean="0">
                <a:latin typeface="Arial" charset="0"/>
                <a:cs typeface="Arial" charset="0"/>
              </a:rPr>
              <a:t>SCLLD</a:t>
            </a:r>
            <a:br>
              <a:rPr lang="pl-PL" altLang="cs-CZ" sz="3600" dirty="0" smtClean="0">
                <a:latin typeface="Arial" charset="0"/>
                <a:cs typeface="Arial" charset="0"/>
              </a:rPr>
            </a:br>
            <a:r>
              <a:rPr lang="pl-PL" altLang="cs-CZ" sz="2800" i="1" dirty="0" smtClean="0">
                <a:latin typeface="Arial" charset="0"/>
                <a:cs typeface="Arial" charset="0"/>
              </a:rPr>
              <a:t>aktuální informace</a:t>
            </a:r>
            <a:endParaRPr lang="cs-CZ" altLang="cs-CZ" sz="2800" i="1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5251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Zástupný symbol pro obsah 1"/>
          <p:cNvSpPr>
            <a:spLocks noGrp="1"/>
          </p:cNvSpPr>
          <p:nvPr>
            <p:ph idx="1"/>
          </p:nvPr>
        </p:nvSpPr>
        <p:spPr bwMode="auto">
          <a:xfrm>
            <a:off x="323850" y="4076700"/>
            <a:ext cx="8291513" cy="20843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cs-CZ" altLang="cs-CZ" dirty="0" smtClean="0">
                <a:latin typeface="Arial" charset="0"/>
                <a:cs typeface="Arial" charset="0"/>
              </a:rPr>
              <a:t>Ing. Milena Brožová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cs-CZ" altLang="cs-CZ" dirty="0" smtClean="0">
                <a:latin typeface="Arial" charset="0"/>
                <a:cs typeface="Arial" charset="0"/>
                <a:hlinkClick r:id="rId2"/>
              </a:rPr>
              <a:t>milena.brozova@mmr.cz</a:t>
            </a:r>
            <a:endParaRPr lang="cs-CZ" altLang="cs-CZ" dirty="0" smtClean="0">
              <a:latin typeface="Arial" charset="0"/>
              <a:cs typeface="Arial" charset="0"/>
            </a:endParaRP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cs-CZ" altLang="cs-CZ" dirty="0" smtClean="0">
                <a:latin typeface="Arial" charset="0"/>
                <a:cs typeface="Arial" charset="0"/>
              </a:rPr>
              <a:t>234 154 001</a:t>
            </a:r>
          </a:p>
        </p:txBody>
      </p:sp>
      <p:sp>
        <p:nvSpPr>
          <p:cNvPr id="30723" name="Nadpis 2"/>
          <p:cNvSpPr>
            <a:spLocks noGrp="1"/>
          </p:cNvSpPr>
          <p:nvPr>
            <p:ph type="title"/>
          </p:nvPr>
        </p:nvSpPr>
        <p:spPr bwMode="auto">
          <a:xfrm>
            <a:off x="323850" y="2204865"/>
            <a:ext cx="8291513" cy="72007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cs-CZ" altLang="cs-CZ" dirty="0" smtClean="0">
                <a:latin typeface="Arial" charset="0"/>
                <a:cs typeface="Arial" charset="0"/>
              </a:rPr>
              <a:t>Děkuji za pozornost</a:t>
            </a:r>
          </a:p>
        </p:txBody>
      </p:sp>
    </p:spTree>
    <p:extLst>
      <p:ext uri="{BB962C8B-B14F-4D97-AF65-F5344CB8AC3E}">
        <p14:creationId xmlns:p14="http://schemas.microsoft.com/office/powerpoint/2010/main" val="1166669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sz="2400" b="1" dirty="0" smtClean="0"/>
              <a:t>1. </a:t>
            </a:r>
            <a:r>
              <a:rPr lang="cs-CZ" sz="2400" b="1" dirty="0"/>
              <a:t>v</a:t>
            </a:r>
            <a:r>
              <a:rPr lang="cs-CZ" sz="2400" b="1" dirty="0" smtClean="0"/>
              <a:t>ýzva </a:t>
            </a:r>
            <a:r>
              <a:rPr lang="cs-CZ" sz="2400" dirty="0" smtClean="0"/>
              <a:t>pro předkládání žádostí o podporu SCLLD byla     	        ukončena k 31. 3. 2016</a:t>
            </a:r>
          </a:p>
          <a:p>
            <a:r>
              <a:rPr lang="cs-CZ" sz="2400" dirty="0"/>
              <a:t> </a:t>
            </a:r>
            <a:r>
              <a:rPr lang="cs-CZ" sz="2400" dirty="0" smtClean="0"/>
              <a:t>                  podáno 165 strategií (z možných 180)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sz="2400" b="1" dirty="0" smtClean="0"/>
              <a:t>2. výzva (návazná) </a:t>
            </a:r>
            <a:r>
              <a:rPr lang="cs-CZ" sz="2400" dirty="0" smtClean="0"/>
              <a:t>byla vyhlášena 11. 5. 2016</a:t>
            </a:r>
          </a:p>
          <a:p>
            <a:r>
              <a:rPr lang="cs-CZ" sz="2400" dirty="0" smtClean="0"/>
              <a:t>                   - žádosti do 2. výzvy lze podávat do 29. 7. </a:t>
            </a:r>
            <a:r>
              <a:rPr lang="cs-CZ" sz="2400" dirty="0" smtClean="0"/>
              <a:t>2016   </a:t>
            </a:r>
          </a:p>
          <a:p>
            <a:r>
              <a:rPr lang="cs-CZ" sz="2400" dirty="0" smtClean="0"/>
              <a:t>                     s možností jejího prodloužení</a:t>
            </a:r>
            <a:endParaRPr lang="cs-CZ" sz="2400" dirty="0" smtClean="0"/>
          </a:p>
          <a:p>
            <a:pPr marL="358775" indent="-358775"/>
            <a:r>
              <a:rPr lang="cs-CZ" sz="2400" dirty="0" smtClean="0"/>
              <a:t>                   - obsah 2. výzvy je obdobný včetně indikátorů,   	</a:t>
            </a:r>
            <a:r>
              <a:rPr lang="cs-CZ" sz="2400" dirty="0" smtClean="0"/>
              <a:t>          které </a:t>
            </a:r>
            <a:r>
              <a:rPr lang="cs-CZ" sz="2400" dirty="0" smtClean="0"/>
              <a:t>byly    řídicími orgány doplněny při 		</a:t>
            </a:r>
            <a:r>
              <a:rPr lang="cs-CZ" sz="2400" dirty="0" smtClean="0"/>
              <a:t>          modifikacích  </a:t>
            </a:r>
            <a:r>
              <a:rPr lang="cs-CZ" sz="2400" dirty="0" smtClean="0"/>
              <a:t>1. výzvy</a:t>
            </a:r>
          </a:p>
          <a:p>
            <a:pPr marL="342900" indent="-342900">
              <a:buFontTx/>
              <a:buChar char="-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800" dirty="0"/>
              <a:t>Aktuální stav výzvy pro předkládání SCLLD</a:t>
            </a:r>
          </a:p>
        </p:txBody>
      </p:sp>
    </p:spTree>
    <p:extLst>
      <p:ext uri="{BB962C8B-B14F-4D97-AF65-F5344CB8AC3E}">
        <p14:creationId xmlns:p14="http://schemas.microsoft.com/office/powerpoint/2010/main" val="3991694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sz="2400" dirty="0" smtClean="0"/>
          </a:p>
          <a:p>
            <a:r>
              <a:rPr lang="cs-CZ" sz="2400" dirty="0" smtClean="0"/>
              <a:t>- obsahuje přílohou tabulky finančního plánu a indikátorů v editovatelné podobě pro snadnější vyplnění </a:t>
            </a:r>
          </a:p>
          <a:p>
            <a:r>
              <a:rPr lang="cs-CZ" sz="2400" dirty="0" smtClean="0"/>
              <a:t>- kromě </a:t>
            </a:r>
            <a:r>
              <a:rPr lang="cs-CZ" sz="2400" dirty="0"/>
              <a:t>15 SCLLD, které dosud nebyly podány, je výzva určena i pro SCLLD, které nesplnily podmínky pro </a:t>
            </a:r>
            <a:r>
              <a:rPr lang="cs-CZ" sz="2400" dirty="0" smtClean="0"/>
              <a:t>schválení a jsou podávány znovu </a:t>
            </a:r>
            <a:endParaRPr lang="cs-CZ" sz="2400" dirty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800" dirty="0"/>
              <a:t>Aktuální stav </a:t>
            </a:r>
            <a:r>
              <a:rPr lang="cs-CZ" sz="2800" dirty="0" smtClean="0"/>
              <a:t>2. výzvy </a:t>
            </a:r>
            <a:r>
              <a:rPr lang="cs-CZ" sz="2800" dirty="0"/>
              <a:t>pro předkládání SCLLD</a:t>
            </a:r>
          </a:p>
        </p:txBody>
      </p:sp>
    </p:spTree>
    <p:extLst>
      <p:ext uri="{BB962C8B-B14F-4D97-AF65-F5344CB8AC3E}">
        <p14:creationId xmlns:p14="http://schemas.microsoft.com/office/powerpoint/2010/main" val="803776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23528" y="1268760"/>
            <a:ext cx="8568952" cy="4464496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endParaRPr lang="cs-CZ" sz="1800" b="1" dirty="0"/>
          </a:p>
          <a:p>
            <a:pPr marL="1778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cs-CZ" sz="1800" dirty="0" smtClean="0"/>
          </a:p>
          <a:p>
            <a:pPr marL="177800">
              <a:lnSpc>
                <a:spcPct val="120000"/>
              </a:lnSpc>
              <a:spcBef>
                <a:spcPts val="0"/>
              </a:spcBef>
            </a:pPr>
            <a:r>
              <a:rPr lang="cs-CZ" sz="1800" b="1" dirty="0" smtClean="0"/>
              <a:t>- </a:t>
            </a:r>
            <a:r>
              <a:rPr lang="cs-CZ" sz="1800" b="1" dirty="0"/>
              <a:t> </a:t>
            </a:r>
            <a:r>
              <a:rPr lang="cs-CZ" sz="1800" b="1" dirty="0" smtClean="0"/>
              <a:t> seznam </a:t>
            </a:r>
            <a:r>
              <a:rPr lang="cs-CZ" sz="1800" b="1" dirty="0"/>
              <a:t>MAS zveřejněn na webu MMR</a:t>
            </a:r>
          </a:p>
          <a:p>
            <a:pPr marL="177800">
              <a:lnSpc>
                <a:spcPct val="120000"/>
              </a:lnSpc>
              <a:spcBef>
                <a:spcPts val="0"/>
              </a:spcBef>
            </a:pPr>
            <a:r>
              <a:rPr lang="cs-CZ" sz="1800" dirty="0" smtClean="0"/>
              <a:t>-   </a:t>
            </a:r>
            <a:r>
              <a:rPr lang="cs-CZ" sz="2000" b="1" dirty="0" smtClean="0"/>
              <a:t>34</a:t>
            </a:r>
            <a:r>
              <a:rPr lang="cs-CZ" sz="2000" b="1" dirty="0" smtClean="0"/>
              <a:t> </a:t>
            </a:r>
            <a:r>
              <a:rPr lang="cs-CZ" sz="2000" b="1" dirty="0" smtClean="0"/>
              <a:t>SCLLD zasláno do fáze věcného hodnocení (ŘO) </a:t>
            </a:r>
          </a:p>
          <a:p>
            <a:pPr marL="463550" indent="-285750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cs-CZ" sz="2000" b="1" dirty="0" smtClean="0"/>
              <a:t>26. 4. jednání velké komise </a:t>
            </a:r>
            <a:r>
              <a:rPr lang="cs-CZ" sz="2000" b="1" dirty="0" smtClean="0"/>
              <a:t>ŘO k  </a:t>
            </a:r>
            <a:r>
              <a:rPr lang="cs-CZ" sz="2000" b="1" dirty="0" smtClean="0"/>
              <a:t>6 </a:t>
            </a:r>
            <a:r>
              <a:rPr lang="cs-CZ" sz="2000" b="1" dirty="0" smtClean="0"/>
              <a:t>SCLLD – všechny vráceny MAS k doplnění</a:t>
            </a:r>
          </a:p>
          <a:p>
            <a:pPr marL="463550" indent="-285750">
              <a:lnSpc>
                <a:spcPct val="120000"/>
              </a:lnSpc>
              <a:spcBef>
                <a:spcPts val="0"/>
              </a:spcBef>
              <a:buFontTx/>
              <a:buChar char="-"/>
            </a:pPr>
            <a:endParaRPr lang="cs-CZ" sz="18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91264" cy="504056"/>
          </a:xfrm>
        </p:spPr>
        <p:txBody>
          <a:bodyPr/>
          <a:lstStyle/>
          <a:p>
            <a:r>
              <a:rPr lang="cs-CZ" sz="2800" dirty="0" smtClean="0"/>
              <a:t>Aktuální stav procesu hodnocení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569570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23528" y="1268760"/>
            <a:ext cx="8568952" cy="4464496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endParaRPr lang="cs-CZ" sz="1800" b="1" dirty="0"/>
          </a:p>
          <a:p>
            <a:pPr marL="1778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cs-CZ" sz="1800" dirty="0" smtClean="0"/>
          </a:p>
          <a:p>
            <a:pPr marL="177800">
              <a:lnSpc>
                <a:spcPct val="120000"/>
              </a:lnSpc>
              <a:spcBef>
                <a:spcPts val="0"/>
              </a:spcBef>
            </a:pPr>
            <a:r>
              <a:rPr lang="cs-CZ" sz="1800" b="1" dirty="0" smtClean="0"/>
              <a:t>Vracení SCLLD </a:t>
            </a:r>
            <a:r>
              <a:rPr lang="cs-CZ" sz="1800" dirty="0" smtClean="0"/>
              <a:t>ve fázi kontroly </a:t>
            </a:r>
            <a:r>
              <a:rPr lang="cs-CZ" sz="1800" b="1" dirty="0" smtClean="0"/>
              <a:t>formálních náležitostí a přijatelnosti  </a:t>
            </a:r>
            <a:r>
              <a:rPr lang="cs-CZ" sz="1800" dirty="0" smtClean="0"/>
              <a:t>k doplnění/přepracování - </a:t>
            </a:r>
            <a:r>
              <a:rPr lang="cs-CZ" sz="1800" b="1" dirty="0" smtClean="0"/>
              <a:t>98% strategií </a:t>
            </a:r>
            <a:endParaRPr lang="cs-CZ" sz="1800" b="1" dirty="0"/>
          </a:p>
          <a:p>
            <a:pPr marL="463550" indent="-28575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cs-CZ" sz="1800" b="1" dirty="0"/>
              <a:t>f</a:t>
            </a:r>
            <a:r>
              <a:rPr lang="cs-CZ" sz="1800" b="1" dirty="0" smtClean="0"/>
              <a:t>inanční plán </a:t>
            </a:r>
            <a:r>
              <a:rPr lang="cs-CZ" sz="1800" dirty="0" smtClean="0"/>
              <a:t>neodpovídá tabulkám  v MPIN</a:t>
            </a:r>
          </a:p>
          <a:p>
            <a:pPr marL="463550" indent="-28575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cs-CZ" sz="1800" b="1" dirty="0"/>
              <a:t>t</a:t>
            </a:r>
            <a:r>
              <a:rPr lang="cs-CZ" sz="1800" b="1" dirty="0" smtClean="0"/>
              <a:t>abulka indikátorů</a:t>
            </a:r>
            <a:r>
              <a:rPr lang="cs-CZ" sz="1800" dirty="0" smtClean="0"/>
              <a:t> není zpracována dle tabulky v MPIN</a:t>
            </a:r>
          </a:p>
          <a:p>
            <a:pPr marL="463550" indent="-28575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cs-CZ" sz="1800" b="1" dirty="0" smtClean="0"/>
              <a:t>absence informac</a:t>
            </a:r>
            <a:r>
              <a:rPr lang="cs-CZ" sz="1800" dirty="0" smtClean="0"/>
              <a:t>í o průběžné evaluaci, zamezení střetu zájmů, povinnosti předkládat 2x ročně Zprávu o plnění SCLLD, vazby na strategické dokumenty, popisu integrovaných a inovativních rysů SCLLD, funkčních odkazů na důkazy o zapojení komunity, informování žadatelů o vyhlašování výzev, procesu administrace, výběru a schvalování projektů, opatření k řízení rizik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352928" cy="504056"/>
          </a:xfrm>
        </p:spPr>
        <p:txBody>
          <a:bodyPr/>
          <a:lstStyle/>
          <a:p>
            <a:r>
              <a:rPr lang="cs-CZ" sz="2800" dirty="0"/>
              <a:t>Důvody vracení </a:t>
            </a:r>
            <a:r>
              <a:rPr lang="cs-CZ" sz="2800" dirty="0" smtClean="0"/>
              <a:t>SCLLD k doplnění/přepracování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534123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/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32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Připravenost </a:t>
            </a:r>
            <a:r>
              <a:rPr lang="cs-CZ" sz="3200" b="1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MS2014+ (ISKP, CSSF)</a:t>
            </a:r>
            <a:endParaRPr lang="cs-CZ" sz="3200" b="1" i="1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525963"/>
          </a:xfrm>
        </p:spPr>
        <p:txBody>
          <a:bodyPr/>
          <a:lstStyle/>
          <a:p>
            <a:r>
              <a:rPr lang="cs-CZ" sz="2400" dirty="0"/>
              <a:t>připravenost </a:t>
            </a:r>
            <a:r>
              <a:rPr lang="cs-CZ" sz="2400" dirty="0" smtClean="0"/>
              <a:t>systému MS2014+ (ISKP, CSSF) </a:t>
            </a:r>
            <a:r>
              <a:rPr lang="cs-CZ" sz="2400" dirty="0"/>
              <a:t>na </a:t>
            </a:r>
            <a:r>
              <a:rPr lang="cs-CZ" sz="2400" dirty="0" smtClean="0"/>
              <a:t>implementaci </a:t>
            </a:r>
            <a:r>
              <a:rPr lang="cs-CZ" sz="2400" dirty="0"/>
              <a:t>integrovaných </a:t>
            </a:r>
            <a:r>
              <a:rPr lang="cs-CZ" sz="2400" dirty="0" smtClean="0"/>
              <a:t>nástrojů:</a:t>
            </a:r>
          </a:p>
          <a:p>
            <a:pPr lvl="1"/>
            <a:r>
              <a:rPr lang="cs-CZ" sz="2000" dirty="0" smtClean="0"/>
              <a:t>modul </a:t>
            </a:r>
            <a:r>
              <a:rPr lang="cs-CZ" sz="2000" dirty="0"/>
              <a:t>pro vyhlašování </a:t>
            </a:r>
            <a:r>
              <a:rPr lang="cs-CZ" sz="2000" dirty="0" smtClean="0"/>
              <a:t>výzev MAS</a:t>
            </a:r>
          </a:p>
          <a:p>
            <a:pPr lvl="1"/>
            <a:r>
              <a:rPr lang="cs-CZ" sz="2000" dirty="0"/>
              <a:t>funkcionality pro administraci žádostí konečných </a:t>
            </a:r>
            <a:r>
              <a:rPr lang="cs-CZ" sz="2000" dirty="0" smtClean="0"/>
              <a:t>žadatelů, </a:t>
            </a:r>
            <a:r>
              <a:rPr lang="cs-CZ" sz="2000" dirty="0"/>
              <a:t>administrace změn a monitorovacích </a:t>
            </a:r>
            <a:r>
              <a:rPr lang="cs-CZ" sz="2000" dirty="0" smtClean="0"/>
              <a:t>zpráv</a:t>
            </a:r>
          </a:p>
          <a:p>
            <a:pPr lvl="1"/>
            <a:r>
              <a:rPr lang="cs-CZ" sz="2000" dirty="0" smtClean="0"/>
              <a:t>hodnocení projektů MAS</a:t>
            </a:r>
          </a:p>
          <a:p>
            <a:pPr marL="457200" lvl="1" indent="0">
              <a:buNone/>
            </a:pPr>
            <a:endParaRPr lang="cs-CZ" sz="2000" dirty="0" smtClean="0"/>
          </a:p>
          <a:p>
            <a:r>
              <a:rPr lang="cs-CZ" sz="2400" dirty="0" smtClean="0"/>
              <a:t>proškolení </a:t>
            </a:r>
            <a:r>
              <a:rPr lang="cs-CZ" sz="2400" dirty="0"/>
              <a:t>MAS pro práci </a:t>
            </a:r>
            <a:r>
              <a:rPr lang="cs-CZ" sz="2400" dirty="0" smtClean="0"/>
              <a:t>s MS2014+</a:t>
            </a:r>
          </a:p>
        </p:txBody>
      </p:sp>
    </p:spTree>
    <p:extLst>
      <p:ext uri="{BB962C8B-B14F-4D97-AF65-F5344CB8AC3E}">
        <p14:creationId xmlns:p14="http://schemas.microsoft.com/office/powerpoint/2010/main" val="15692353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/>
          <a:lstStyle/>
          <a:p>
            <a:r>
              <a:rPr lang="cs-CZ" sz="3600" dirty="0"/>
              <a:t>Proškolení MAS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000" b="1" dirty="0" smtClean="0"/>
              <a:t>Registrace do CSSF14+ </a:t>
            </a:r>
            <a:r>
              <a:rPr lang="cs-CZ" sz="2000" dirty="0" smtClean="0"/>
              <a:t>-  předpokládá vložení údajů  do modulu Organizační struktura (OS), zamezení  neoprávněného přístupu do CSSF14+</a:t>
            </a:r>
          </a:p>
          <a:p>
            <a:endParaRPr lang="cs-CZ" sz="2000" dirty="0" smtClean="0"/>
          </a:p>
          <a:p>
            <a:r>
              <a:rPr lang="cs-CZ" sz="2000" dirty="0" smtClean="0"/>
              <a:t>Vkládání do modulu OS </a:t>
            </a:r>
            <a:r>
              <a:rPr lang="cs-CZ" sz="2000" b="1" dirty="0" smtClean="0"/>
              <a:t>zajistí gestoři </a:t>
            </a:r>
            <a:r>
              <a:rPr lang="cs-CZ" sz="2000" dirty="0" smtClean="0"/>
              <a:t>– ORP (MMR) nominuje 1 gestora za ITI, 1 gestora za IPRÚ a max. 5 gestorů za CLLD</a:t>
            </a:r>
          </a:p>
          <a:p>
            <a:endParaRPr lang="cs-CZ" sz="2000" dirty="0" smtClean="0"/>
          </a:p>
          <a:p>
            <a:r>
              <a:rPr lang="cs-CZ" sz="2000" dirty="0" smtClean="0"/>
              <a:t>OSMS (MMR) těmto </a:t>
            </a:r>
            <a:r>
              <a:rPr lang="cs-CZ" sz="2000" b="1" dirty="0" smtClean="0"/>
              <a:t>gestorům</a:t>
            </a:r>
            <a:r>
              <a:rPr lang="cs-CZ" sz="2000" dirty="0" smtClean="0"/>
              <a:t> umožní </a:t>
            </a:r>
            <a:r>
              <a:rPr lang="cs-CZ" sz="2000" b="1" dirty="0" smtClean="0"/>
              <a:t>přednostní registraci</a:t>
            </a:r>
            <a:r>
              <a:rPr lang="cs-CZ" sz="2000" dirty="0" smtClean="0"/>
              <a:t>, </a:t>
            </a:r>
            <a:r>
              <a:rPr lang="cs-CZ" sz="2000" dirty="0"/>
              <a:t>přidělí jim potřebné </a:t>
            </a:r>
            <a:r>
              <a:rPr lang="cs-CZ" sz="2000" dirty="0" smtClean="0"/>
              <a:t>role a seznámí je s administrací modulu OS</a:t>
            </a:r>
          </a:p>
          <a:p>
            <a:endParaRPr lang="cs-CZ" sz="2000" dirty="0" smtClean="0"/>
          </a:p>
          <a:p>
            <a:r>
              <a:rPr lang="cs-CZ" sz="2000" dirty="0" smtClean="0"/>
              <a:t>Zadávání dalších uživatelů bude v kompetenci těchto </a:t>
            </a:r>
            <a:r>
              <a:rPr lang="cs-CZ" sz="2000" b="1" dirty="0" smtClean="0"/>
              <a:t>gestorů</a:t>
            </a:r>
          </a:p>
        </p:txBody>
      </p:sp>
    </p:spTree>
    <p:extLst>
      <p:ext uri="{BB962C8B-B14F-4D97-AF65-F5344CB8AC3E}">
        <p14:creationId xmlns:p14="http://schemas.microsoft.com/office/powerpoint/2010/main" val="29925717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/>
          <a:lstStyle/>
          <a:p>
            <a:r>
              <a:rPr lang="cs-CZ" sz="3600" dirty="0"/>
              <a:t>Proškolení MAS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b="1" dirty="0" smtClean="0"/>
              <a:t>Úvodní školení</a:t>
            </a:r>
            <a:r>
              <a:rPr lang="cs-CZ" sz="2400" dirty="0" smtClean="0"/>
              <a:t> pro uživatele modulu CSSF14+ </a:t>
            </a:r>
            <a:r>
              <a:rPr lang="cs-CZ" sz="2400" dirty="0" smtClean="0"/>
              <a:t>zajistil </a:t>
            </a:r>
            <a:r>
              <a:rPr lang="cs-CZ" sz="2400" b="1" dirty="0" smtClean="0"/>
              <a:t>OSMS</a:t>
            </a:r>
            <a:r>
              <a:rPr lang="cs-CZ" sz="2400" dirty="0" smtClean="0"/>
              <a:t>  a dodavatel MS2014+ Tesco SW a.s</a:t>
            </a:r>
            <a:r>
              <a:rPr lang="cs-CZ" sz="2400" dirty="0" smtClean="0"/>
              <a:t>. na seminářích 5. a 12. května</a:t>
            </a:r>
            <a:endParaRPr lang="cs-CZ" sz="2400" dirty="0" smtClean="0"/>
          </a:p>
          <a:p>
            <a:endParaRPr lang="cs-CZ" sz="2400" dirty="0" smtClean="0"/>
          </a:p>
          <a:p>
            <a:r>
              <a:rPr lang="cs-CZ" sz="2400" dirty="0" smtClean="0"/>
              <a:t>Absolventi školení se po </a:t>
            </a:r>
            <a:r>
              <a:rPr lang="cs-CZ" sz="2400" b="1" dirty="0" smtClean="0"/>
              <a:t>aktualizaci jejich profilu v modulu</a:t>
            </a:r>
            <a:r>
              <a:rPr lang="cs-CZ" sz="2400" dirty="0" smtClean="0"/>
              <a:t> </a:t>
            </a:r>
            <a:r>
              <a:rPr lang="cs-CZ" sz="2400" b="1" dirty="0" smtClean="0"/>
              <a:t>OS</a:t>
            </a:r>
            <a:r>
              <a:rPr lang="cs-CZ" sz="2400" dirty="0" smtClean="0"/>
              <a:t> budou moci sami registrovat a získat přístup do CSSF14+</a:t>
            </a:r>
          </a:p>
          <a:p>
            <a:endParaRPr lang="cs-CZ" sz="2400" dirty="0" smtClean="0"/>
          </a:p>
          <a:p>
            <a:r>
              <a:rPr lang="cs-CZ" sz="2400" dirty="0" smtClean="0"/>
              <a:t>Role pro práci v modulech poskytne MMR </a:t>
            </a:r>
            <a:r>
              <a:rPr lang="cs-CZ" sz="2400" dirty="0" smtClean="0"/>
              <a:t>po </a:t>
            </a:r>
            <a:r>
              <a:rPr lang="cs-CZ" sz="2400" dirty="0" smtClean="0"/>
              <a:t>absolvování </a:t>
            </a:r>
            <a:r>
              <a:rPr lang="cs-CZ" sz="2400" dirty="0" smtClean="0"/>
              <a:t>odborného </a:t>
            </a:r>
            <a:r>
              <a:rPr lang="cs-CZ" sz="2400" dirty="0" smtClean="0"/>
              <a:t>školení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096738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/>
          <a:lstStyle/>
          <a:p>
            <a:r>
              <a:rPr lang="cs-CZ" sz="3600" dirty="0"/>
              <a:t>Proškolení MAS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dirty="0" smtClean="0"/>
              <a:t>OSMS zajistí školení školitelů pro ŘO a NS MAS (cca 20 lidí)</a:t>
            </a:r>
          </a:p>
          <a:p>
            <a:endParaRPr lang="cs-CZ" sz="2400" dirty="0" smtClean="0"/>
          </a:p>
          <a:p>
            <a:r>
              <a:rPr lang="cs-CZ" sz="2400" dirty="0" smtClean="0"/>
              <a:t>Tito školitelé po splnění úkolu a získání certifikátu budou moci školit další uživatele z řad MAS</a:t>
            </a:r>
          </a:p>
          <a:p>
            <a:endParaRPr lang="cs-CZ" sz="2400" dirty="0" smtClean="0"/>
          </a:p>
          <a:p>
            <a:r>
              <a:rPr lang="cs-CZ" sz="2400" dirty="0" smtClean="0"/>
              <a:t>Školitelé budou </a:t>
            </a:r>
            <a:r>
              <a:rPr lang="cs-CZ" sz="2400" dirty="0" smtClean="0"/>
              <a:t> </a:t>
            </a:r>
            <a:r>
              <a:rPr lang="cs-CZ" sz="2400" dirty="0" smtClean="0"/>
              <a:t>proškoleni pro výzvy IN a </a:t>
            </a:r>
            <a:r>
              <a:rPr lang="cs-CZ" sz="2400" dirty="0" smtClean="0"/>
              <a:t> </a:t>
            </a:r>
            <a:r>
              <a:rPr lang="cs-CZ" sz="2400" dirty="0" smtClean="0"/>
              <a:t>pro hodnocení IN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9669381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MR_klas">
  <a:themeElements>
    <a:clrScheme name="Barvy MMR">
      <a:dk1>
        <a:sysClr val="windowText" lastClr="000000"/>
      </a:dk1>
      <a:lt1>
        <a:sysClr val="window" lastClr="FFFFFF"/>
      </a:lt1>
      <a:dk2>
        <a:srgbClr val="262626"/>
      </a:dk2>
      <a:lt2>
        <a:srgbClr val="EEECE1"/>
      </a:lt2>
      <a:accent1>
        <a:srgbClr val="000099"/>
      </a:accent1>
      <a:accent2>
        <a:srgbClr val="00AF3F"/>
      </a:accent2>
      <a:accent3>
        <a:srgbClr val="F9E300"/>
      </a:accent3>
      <a:accent4>
        <a:srgbClr val="E21C18"/>
      </a:accent4>
      <a:accent5>
        <a:srgbClr val="24A7AF"/>
      </a:accent5>
      <a:accent6>
        <a:srgbClr val="868686"/>
      </a:accent6>
      <a:hlink>
        <a:srgbClr val="00AF3F"/>
      </a:hlink>
      <a:folHlink>
        <a:srgbClr val="86868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rezentace modrá A s číslováním">
  <a:themeElements>
    <a:clrScheme name="MPO-B">
      <a:dk1>
        <a:sysClr val="windowText" lastClr="000000"/>
      </a:dk1>
      <a:lt1>
        <a:srgbClr val="FFFFFF"/>
      </a:lt1>
      <a:dk2>
        <a:srgbClr val="004B8D"/>
      </a:dk2>
      <a:lt2>
        <a:srgbClr val="FFFFFF"/>
      </a:lt2>
      <a:accent1>
        <a:srgbClr val="B9E0F7"/>
      </a:accent1>
      <a:accent2>
        <a:srgbClr val="13B5F4"/>
      </a:accent2>
      <a:accent3>
        <a:srgbClr val="0096D6"/>
      </a:accent3>
      <a:accent4>
        <a:srgbClr val="004B8D"/>
      </a:accent4>
      <a:accent5>
        <a:srgbClr val="E31B23"/>
      </a:accent5>
      <a:accent6>
        <a:srgbClr val="B5121B"/>
      </a:accent6>
      <a:hlink>
        <a:srgbClr val="13B5F4"/>
      </a:hlink>
      <a:folHlink>
        <a:srgbClr val="E31B23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10418</TotalTime>
  <Words>1134</Words>
  <Application>Microsoft Office PowerPoint</Application>
  <PresentationFormat>Předvádění na obrazovce (4:3)</PresentationFormat>
  <Paragraphs>130</Paragraphs>
  <Slides>10</Slides>
  <Notes>9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10</vt:i4>
      </vt:variant>
    </vt:vector>
  </HeadingPairs>
  <TitlesOfParts>
    <vt:vector size="12" baseType="lpstr">
      <vt:lpstr>MMR_klas</vt:lpstr>
      <vt:lpstr>Prezentace modrá A s číslováním</vt:lpstr>
      <vt:lpstr>SCLLD aktuální informace</vt:lpstr>
      <vt:lpstr>Aktuální stav výzvy pro předkládání SCLLD</vt:lpstr>
      <vt:lpstr>Aktuální stav 2. výzvy pro předkládání SCLLD</vt:lpstr>
      <vt:lpstr>Aktuální stav procesu hodnocení</vt:lpstr>
      <vt:lpstr>Důvody vracení SCLLD k doplnění/přepracování</vt:lpstr>
      <vt:lpstr>Připravenost MS2014+ (ISKP, CSSF)</vt:lpstr>
      <vt:lpstr>Proškolení MAS </vt:lpstr>
      <vt:lpstr>Proškolení MAS </vt:lpstr>
      <vt:lpstr>Proškolení MAS </vt:lpstr>
      <vt:lpstr>Děkuji za pozornost</vt:lpstr>
    </vt:vector>
  </TitlesOfParts>
  <Company>MMR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Příprava operačních programů pro období 2014+</dc:title>
  <dc:creator>Petr Klán</dc:creator>
  <cp:lastModifiedBy>*</cp:lastModifiedBy>
  <cp:revision>632</cp:revision>
  <cp:lastPrinted>2016-04-29T06:26:24Z</cp:lastPrinted>
  <dcterms:created xsi:type="dcterms:W3CDTF">2013-07-23T12:42:12Z</dcterms:created>
  <dcterms:modified xsi:type="dcterms:W3CDTF">2016-05-18T18:31:58Z</dcterms:modified>
</cp:coreProperties>
</file>