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257" r:id="rId2"/>
    <p:sldId id="260" r:id="rId3"/>
    <p:sldId id="271" r:id="rId4"/>
    <p:sldId id="258" r:id="rId5"/>
    <p:sldId id="277" r:id="rId6"/>
    <p:sldId id="273" r:id="rId7"/>
    <p:sldId id="274" r:id="rId8"/>
    <p:sldId id="267" r:id="rId9"/>
    <p:sldId id="275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F3F"/>
    <a:srgbClr val="000099"/>
    <a:srgbClr val="DB7D00"/>
    <a:srgbClr val="F9E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 autoAdjust="0"/>
    <p:restoredTop sz="94673" autoAdjust="0"/>
  </p:normalViewPr>
  <p:slideViewPr>
    <p:cSldViewPr>
      <p:cViewPr varScale="1">
        <p:scale>
          <a:sx n="123" d="100"/>
          <a:sy n="123" d="100"/>
        </p:scale>
        <p:origin x="-131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0" d="100"/>
          <a:sy n="100" d="100"/>
        </p:scale>
        <p:origin x="-3600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DA9FB6-D9ED-404E-AFD2-37E0835FC3D6}" type="datetimeFigureOut">
              <a:rPr lang="cs-CZ" smtClean="0"/>
              <a:pPr/>
              <a:t>25.4.2017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BA257B-425A-4350-8792-7C49418894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20806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B48070-1754-4046-9E38-6F5D9D5E9BB1}" type="datetimeFigureOut">
              <a:rPr lang="cs-CZ" smtClean="0"/>
              <a:pPr/>
              <a:t>25.4.2017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477F0F-9C0A-45F8-A7AE-EABCF911889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146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403648" y="4581128"/>
            <a:ext cx="7056784" cy="180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autoři projektu</a:t>
            </a:r>
            <a:endParaRPr lang="cs-CZ" dirty="0"/>
          </a:p>
        </p:txBody>
      </p:sp>
      <p:sp>
        <p:nvSpPr>
          <p:cNvPr id="6" name="Nadpis 13"/>
          <p:cNvSpPr>
            <a:spLocks noGrp="1" noChangeAspect="1"/>
          </p:cNvSpPr>
          <p:nvPr>
            <p:ph type="title" hasCustomPrompt="1"/>
          </p:nvPr>
        </p:nvSpPr>
        <p:spPr>
          <a:xfrm>
            <a:off x="1403648" y="1988840"/>
            <a:ext cx="7283152" cy="1872208"/>
          </a:xfrm>
          <a:prstGeom prst="rect">
            <a:avLst/>
          </a:prstGeom>
        </p:spPr>
        <p:txBody>
          <a:bodyPr anchor="b"/>
          <a:lstStyle>
            <a:lvl1pPr algn="l">
              <a:defRPr b="1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NÁZEV PREZENTACE</a:t>
            </a:r>
            <a:endParaRPr lang="cs-CZ" dirty="0"/>
          </a:p>
        </p:txBody>
      </p:sp>
      <p:sp>
        <p:nvSpPr>
          <p:cNvPr id="7" name="Podnadpis 2"/>
          <p:cNvSpPr txBox="1">
            <a:spLocks/>
          </p:cNvSpPr>
          <p:nvPr userDrawn="1"/>
        </p:nvSpPr>
        <p:spPr>
          <a:xfrm>
            <a:off x="1403648" y="3789040"/>
            <a:ext cx="7209184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MINISTERSTVO PRO MÍSTNÍ ROZVOJ ČR</a:t>
            </a:r>
          </a:p>
        </p:txBody>
      </p:sp>
      <p:pic>
        <p:nvPicPr>
          <p:cNvPr id="8" name="Obrázek 7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23528" y="692696"/>
            <a:ext cx="2565000" cy="562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pic>
        <p:nvPicPr>
          <p:cNvPr id="4" name="Obrázek 3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8229600" cy="439248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742950" indent="-285750">
              <a:buClr>
                <a:schemeClr val="accent1"/>
              </a:buClr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pic>
        <p:nvPicPr>
          <p:cNvPr id="5" name="Obrázek 4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942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podtisk_modry.emf"/>
          <p:cNvPicPr>
            <a:picLocks noChangeAspect="1"/>
          </p:cNvPicPr>
          <p:nvPr/>
        </p:nvPicPr>
        <p:blipFill>
          <a:blip r:embed="rId6" cstate="print"/>
          <a:srcRect l="17008" b="8622"/>
          <a:stretch>
            <a:fillRect/>
          </a:stretch>
        </p:blipFill>
        <p:spPr>
          <a:xfrm>
            <a:off x="2" y="1988841"/>
            <a:ext cx="7908545" cy="4869160"/>
          </a:xfrm>
          <a:prstGeom prst="rect">
            <a:avLst/>
          </a:prstGeom>
        </p:spPr>
      </p:pic>
      <p:sp>
        <p:nvSpPr>
          <p:cNvPr id="8" name="Obdélník 7"/>
          <p:cNvSpPr>
            <a:spLocks noChangeAspect="1"/>
          </p:cNvSpPr>
          <p:nvPr/>
        </p:nvSpPr>
        <p:spPr>
          <a:xfrm>
            <a:off x="0" y="1"/>
            <a:ext cx="9144000" cy="260648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ssia.cz/" TargetMode="External"/><Relationship Id="rId2" Type="http://schemas.openxmlformats.org/officeDocument/2006/relationships/hyperlink" Target="mailto:cekajle@cassia.cz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nadpis 6"/>
          <p:cNvSpPr txBox="1">
            <a:spLocks noGrp="1"/>
          </p:cNvSpPr>
          <p:nvPr>
            <p:ph type="title"/>
          </p:nvPr>
        </p:nvSpPr>
        <p:spPr bwMode="auto">
          <a:xfrm>
            <a:off x="323529" y="1548112"/>
            <a:ext cx="8600602" cy="512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cs-CZ" sz="2800" dirty="0" smtClean="0">
                <a:solidFill>
                  <a:schemeClr val="accent1">
                    <a:lumMod val="75000"/>
                  </a:schemeClr>
                </a:solidFill>
              </a:rPr>
              <a:t>Efekty územně </a:t>
            </a:r>
            <a:r>
              <a:rPr lang="cs-CZ" sz="2800" dirty="0">
                <a:solidFill>
                  <a:schemeClr val="accent1">
                    <a:lumMod val="75000"/>
                  </a:schemeClr>
                </a:solidFill>
              </a:rPr>
              <a:t>determinovaných projektů</a:t>
            </a:r>
            <a:endParaRPr lang="cs-CZ" altLang="cs-CZ" sz="3000" i="1" dirty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</p:txBody>
      </p:sp>
      <p:sp>
        <p:nvSpPr>
          <p:cNvPr id="5" name="Zaoblený obdélník 4"/>
          <p:cNvSpPr/>
          <p:nvPr/>
        </p:nvSpPr>
        <p:spPr>
          <a:xfrm>
            <a:off x="210344" y="2276872"/>
            <a:ext cx="8713787" cy="2232248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>
              <a:defRPr/>
            </a:pPr>
            <a:r>
              <a:rPr lang="cs-CZ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Řešitel</a:t>
            </a:r>
            <a:r>
              <a:rPr lang="cs-CZ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ctr">
              <a:defRPr/>
            </a:pPr>
            <a:r>
              <a:rPr lang="cs-CZ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Cassia </a:t>
            </a:r>
            <a:r>
              <a:rPr lang="cs-CZ" dirty="0" err="1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Development</a:t>
            </a:r>
            <a:r>
              <a:rPr lang="cs-CZ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&amp; </a:t>
            </a:r>
            <a:r>
              <a:rPr lang="cs-CZ" dirty="0" err="1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Consulting</a:t>
            </a:r>
            <a:r>
              <a:rPr lang="cs-CZ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, s.r.o. a </a:t>
            </a:r>
            <a:r>
              <a:rPr lang="cs-CZ" dirty="0" err="1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Berman</a:t>
            </a:r>
            <a:r>
              <a:rPr lang="cs-CZ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Group, s.r.o.</a:t>
            </a:r>
          </a:p>
          <a:p>
            <a:pPr algn="ctr">
              <a:defRPr/>
            </a:pPr>
            <a:endParaRPr lang="cs-CZ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cs-CZ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Řešitelský tým</a:t>
            </a:r>
            <a:r>
              <a:rPr lang="cs-CZ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ctr">
              <a:defRPr/>
            </a:pPr>
            <a:endParaRPr lang="cs-CZ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cs-CZ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Podnadpis 6"/>
          <p:cNvSpPr txBox="1">
            <a:spLocks noGrp="1"/>
          </p:cNvSpPr>
          <p:nvPr>
            <p:ph idx="1"/>
          </p:nvPr>
        </p:nvSpPr>
        <p:spPr bwMode="auto">
          <a:xfrm>
            <a:off x="35496" y="5229200"/>
            <a:ext cx="9144000" cy="359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algn="ctr" eaLnBrk="0" hangingPunct="0">
              <a:spcBef>
                <a:spcPts val="0"/>
              </a:spcBef>
              <a:spcAft>
                <a:spcPts val="200"/>
              </a:spcAft>
              <a:defRPr/>
            </a:pPr>
            <a:r>
              <a:rPr lang="cs-CZ" sz="1400" b="1" dirty="0" smtClean="0">
                <a:solidFill>
                  <a:schemeClr val="accent1"/>
                </a:solidFill>
              </a:rPr>
              <a:t>Konference – Výzkum pro regiony, 26. dubna 2017, Praha</a:t>
            </a:r>
            <a:endParaRPr lang="cs-CZ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140968"/>
            <a:ext cx="1043580" cy="159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1465497" y="3789040"/>
            <a:ext cx="6706470" cy="864096"/>
          </a:xfrm>
          <a:prstGeom prst="rect">
            <a:avLst/>
          </a:prstGeom>
          <a:noFill/>
        </p:spPr>
        <p:txBody>
          <a:bodyPr wrap="square" numCol="3" rtlCol="0">
            <a:noAutofit/>
          </a:bodyPr>
          <a:lstStyle/>
          <a:p>
            <a:pPr algn="ctr">
              <a:defRPr/>
            </a:pPr>
            <a:r>
              <a:rPr lang="cs-CZ" sz="14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Ing. Petr Friedek</a:t>
            </a:r>
          </a:p>
          <a:p>
            <a:pPr algn="ctr">
              <a:defRPr/>
            </a:pPr>
            <a:r>
              <a:rPr lang="cs-CZ" sz="14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RNDr. Jan Vozáb, PhD.</a:t>
            </a:r>
          </a:p>
          <a:p>
            <a:pPr algn="ctr">
              <a:defRPr/>
            </a:pPr>
            <a:r>
              <a:rPr lang="cs-CZ" sz="14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Ing. Arch. Karel Maier</a:t>
            </a:r>
          </a:p>
          <a:p>
            <a:pPr algn="ctr">
              <a:defRPr/>
            </a:pPr>
            <a:r>
              <a:rPr lang="cs-CZ" sz="14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Ing. Arch. Jakub Vorel</a:t>
            </a:r>
          </a:p>
          <a:p>
            <a:pPr algn="ctr">
              <a:defRPr/>
            </a:pPr>
            <a:r>
              <a:rPr lang="cs-CZ" sz="14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Mgr. Pavel </a:t>
            </a:r>
            <a:r>
              <a:rPr lang="cs-CZ" sz="1400" dirty="0" err="1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Jovanovič</a:t>
            </a:r>
            <a:endParaRPr lang="cs-CZ" sz="140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cs-CZ" sz="14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Mgr. Vojtěch Kadlec</a:t>
            </a:r>
          </a:p>
          <a:p>
            <a:pPr algn="ctr">
              <a:defRPr/>
            </a:pPr>
            <a:r>
              <a:rPr lang="cs-CZ" sz="14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Mgr. Jana Hanušová</a:t>
            </a:r>
          </a:p>
          <a:p>
            <a:pPr algn="ctr">
              <a:defRPr/>
            </a:pPr>
            <a:r>
              <a:rPr lang="cs-CZ" sz="14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Ing. Markéta Valdmanová</a:t>
            </a:r>
          </a:p>
          <a:p>
            <a:pPr algn="ctr">
              <a:defRPr/>
            </a:pPr>
            <a:r>
              <a:rPr lang="cs-CZ" sz="14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Vilém Čekajle, </a:t>
            </a:r>
            <a:r>
              <a:rPr lang="cs-CZ" sz="1400" dirty="0" err="1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Dipl</a:t>
            </a:r>
            <a:r>
              <a:rPr lang="cs-CZ" sz="14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cs-CZ" sz="1400" dirty="0" err="1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Ek</a:t>
            </a:r>
            <a:r>
              <a:rPr lang="cs-CZ" sz="14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>
              <a:defRPr/>
            </a:pPr>
            <a:r>
              <a:rPr lang="cs-CZ" sz="14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Ing. Tomáš </a:t>
            </a:r>
            <a:r>
              <a:rPr lang="cs-CZ" sz="14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Vlasák</a:t>
            </a:r>
            <a:endParaRPr lang="cs-CZ" sz="140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Obrázek 8" descr="X:\_PR a web\03_Grafický manuál\Logo\_Final\CASSIA_logo_Final.gif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254074"/>
            <a:ext cx="1049655" cy="375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6254074"/>
            <a:ext cx="1485900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5136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-900000">
              <a:tabLst>
                <a:tab pos="1616075" algn="l"/>
              </a:tabLst>
            </a:pPr>
            <a:r>
              <a:rPr lang="cs-CZ" sz="2000" b="1" dirty="0" smtClean="0"/>
              <a:t>Hlavní cíl:</a:t>
            </a:r>
          </a:p>
          <a:p>
            <a:pPr indent="-900000">
              <a:tabLst>
                <a:tab pos="1616075" algn="l"/>
              </a:tabLst>
            </a:pPr>
            <a:r>
              <a:rPr lang="cs-CZ" sz="2000" dirty="0" smtClean="0"/>
              <a:t>„</a:t>
            </a:r>
            <a:r>
              <a:rPr lang="cs-CZ" sz="2000" dirty="0"/>
              <a:t>Zpracování analýzy a návrhu metod a nástrojů využitelných na národní, regionální a lokální úrovni k zjištění rozvojových efektů územně diferencovaných projektů (tj. dopadů rozvojových projektů) do typologicky různorodých území – to vše se zaměřením na významné projekty spolufinancované z </a:t>
            </a:r>
            <a:r>
              <a:rPr lang="cs-CZ" sz="2000" dirty="0" smtClean="0"/>
              <a:t>ESI </a:t>
            </a:r>
            <a:r>
              <a:rPr lang="cs-CZ" sz="2000" dirty="0"/>
              <a:t>fondů</a:t>
            </a:r>
            <a:r>
              <a:rPr lang="cs-CZ" sz="2000" dirty="0" smtClean="0"/>
              <a:t>.„</a:t>
            </a:r>
          </a:p>
          <a:p>
            <a:pPr indent="-900000">
              <a:tabLst>
                <a:tab pos="1616075" algn="l"/>
              </a:tabLst>
            </a:pPr>
            <a:r>
              <a:rPr lang="cs-CZ" sz="2000" b="1" dirty="0"/>
              <a:t>Interpretace zadání:</a:t>
            </a:r>
          </a:p>
          <a:p>
            <a:pPr algn="just"/>
            <a:r>
              <a:rPr lang="cs-CZ" sz="2000" dirty="0" smtClean="0"/>
              <a:t>Vytvořit nástroj/metodiku, která umožní jednotný postup při posuzování zda </a:t>
            </a:r>
            <a:r>
              <a:rPr lang="cs-CZ" sz="2000" dirty="0"/>
              <a:t>jsou prostředky vynakládány na takové projekty, které budou mít v území co největší efekt, nebo např. zda nedojde v území k realizaci projektu, který bude mít významnější negativní než pozitivní efekt apod</a:t>
            </a:r>
            <a:r>
              <a:rPr lang="cs-CZ" sz="2000" dirty="0" smtClean="0"/>
              <a:t>.</a:t>
            </a:r>
            <a:endParaRPr lang="cs-CZ" sz="20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95536" y="1268760"/>
            <a:ext cx="8291264" cy="504056"/>
          </a:xfrm>
        </p:spPr>
        <p:txBody>
          <a:bodyPr/>
          <a:lstStyle/>
          <a:p>
            <a:pPr algn="ctr"/>
            <a:r>
              <a:rPr lang="cs-CZ" sz="3000" dirty="0" smtClean="0"/>
              <a:t>Stručná informace o projektu</a:t>
            </a:r>
            <a:endParaRPr lang="cs-CZ" sz="3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Podnadpis 6"/>
          <p:cNvSpPr txBox="1">
            <a:spLocks/>
          </p:cNvSpPr>
          <p:nvPr/>
        </p:nvSpPr>
        <p:spPr bwMode="auto">
          <a:xfrm>
            <a:off x="2851512" y="612008"/>
            <a:ext cx="4816832" cy="512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>
            <a:noAutofit/>
          </a:bodyPr>
          <a:lstStyle>
            <a:lvl1pPr algn="l" defTabSz="914400" rtl="0" eaLnBrk="0" latinLnBrk="0" hangingPunct="0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Arial" charset="0"/>
                <a:ea typeface="+mj-ea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endParaRPr lang="cs-CZ" altLang="cs-CZ" sz="1200" dirty="0">
              <a:solidFill>
                <a:srgbClr val="FF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2067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539552" y="1484784"/>
            <a:ext cx="8280920" cy="5184576"/>
          </a:xfrm>
        </p:spPr>
        <p:txBody>
          <a:bodyPr>
            <a:noAutofit/>
          </a:bodyPr>
          <a:lstStyle/>
          <a:p>
            <a:pPr indent="-90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b="1" dirty="0" smtClean="0"/>
              <a:t>1. Přizpůsobení postupu významnosti projektu</a:t>
            </a:r>
            <a:endParaRPr lang="cs-CZ" sz="1800" dirty="0"/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800" dirty="0" smtClean="0"/>
              <a:t>Aby </a:t>
            </a:r>
            <a:r>
              <a:rPr lang="cs-CZ" sz="1800" dirty="0" smtClean="0"/>
              <a:t>bylo hodnocení smysluplné musí být prováděno pouze u projektů, u kterých dává smysl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cs-CZ" sz="1800" dirty="0"/>
          </a:p>
          <a:p>
            <a:pPr indent="-90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b="1" dirty="0"/>
              <a:t>2. Srovnatelnost provedených hodnocení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800" dirty="0" smtClean="0"/>
              <a:t>Metodický </a:t>
            </a:r>
            <a:r>
              <a:rPr lang="cs-CZ" sz="1800" dirty="0" smtClean="0"/>
              <a:t>postup musí být standardizovaný aby bylo reálné výstupy hodnocení vzájemně porovnávat a kontrolovat zda bylo hodnocení provedeno správně</a:t>
            </a:r>
          </a:p>
          <a:p>
            <a:pPr indent="-90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cs-CZ" sz="1800" b="1" dirty="0" smtClean="0"/>
          </a:p>
          <a:p>
            <a:pPr indent="-90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b="1" dirty="0" smtClean="0"/>
              <a:t>3</a:t>
            </a:r>
            <a:r>
              <a:rPr lang="cs-CZ" sz="1800" b="1" dirty="0"/>
              <a:t>. Kombinace kvantitativního a kvalitativního hodnocení a využití stávajících metodických postupů pro hodnocení dopadů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800" dirty="0" smtClean="0"/>
              <a:t>Maximální </a:t>
            </a:r>
            <a:r>
              <a:rPr lang="cs-CZ" sz="1800" dirty="0" smtClean="0"/>
              <a:t>využití stávajících standardizovaných a uznávaných postupů pro hodnocení konkrétních dopadů, doplněné o kvalitativní hodnocení oblastí, pro které neexistuje daný postup pro kvantitativní hodnocení</a:t>
            </a:r>
          </a:p>
          <a:p>
            <a:pPr indent="-90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cs-CZ" sz="1700" dirty="0" smtClean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2769968" y="616348"/>
            <a:ext cx="4864392" cy="504056"/>
          </a:xfrm>
        </p:spPr>
        <p:txBody>
          <a:bodyPr/>
          <a:lstStyle/>
          <a:p>
            <a:pPr algn="ctr"/>
            <a:r>
              <a:rPr lang="cs-CZ" dirty="0" smtClean="0"/>
              <a:t>Popis řešení</a:t>
            </a:r>
            <a:endParaRPr lang="cs-CZ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Podnadpis 6"/>
          <p:cNvSpPr txBox="1">
            <a:spLocks/>
          </p:cNvSpPr>
          <p:nvPr/>
        </p:nvSpPr>
        <p:spPr bwMode="auto">
          <a:xfrm>
            <a:off x="2627784" y="612008"/>
            <a:ext cx="4816832" cy="512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>
            <a:noAutofit/>
          </a:bodyPr>
          <a:lstStyle>
            <a:lvl1pPr algn="l" defTabSz="914400" rtl="0" eaLnBrk="0" latinLnBrk="0" hangingPunct="0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Arial" charset="0"/>
                <a:ea typeface="+mj-ea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endParaRPr lang="cs-CZ" altLang="cs-CZ" sz="1200" dirty="0">
              <a:solidFill>
                <a:srgbClr val="FF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76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395536" y="2060848"/>
            <a:ext cx="8075240" cy="4392488"/>
          </a:xfrm>
        </p:spPr>
        <p:txBody>
          <a:bodyPr>
            <a:normAutofit/>
          </a:bodyPr>
          <a:lstStyle/>
          <a:p>
            <a:pPr indent="-90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100" dirty="0" smtClean="0"/>
              <a:t>Výstupem projektu je metodika využívající kombinaci přístupů TIA, RIA a CBA, popisující</a:t>
            </a:r>
          </a:p>
          <a:p>
            <a:pPr indent="-90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cs-CZ" sz="2100" dirty="0"/>
          </a:p>
          <a:p>
            <a:pPr indent="-90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100" dirty="0" smtClean="0"/>
              <a:t>Metodika je dvoukolová tak, aby bylo zajištěno, že hodnocení bude prováděno pouze u těch projektů, kde je to smysluplné a potřebné, případně aby hodnocení odpovídalo „významnosti projektu z pohledu možných územních dopadů“.</a:t>
            </a:r>
            <a:endParaRPr lang="cs-CZ" sz="2100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95536" y="1268760"/>
            <a:ext cx="8291264" cy="504056"/>
          </a:xfrm>
        </p:spPr>
        <p:txBody>
          <a:bodyPr/>
          <a:lstStyle/>
          <a:p>
            <a:pPr algn="ctr"/>
            <a:r>
              <a:rPr lang="cs-CZ" sz="3000" dirty="0" smtClean="0"/>
              <a:t>Představení výstupu projektu</a:t>
            </a:r>
            <a:endParaRPr lang="cs-CZ" sz="30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Podnadpis 6"/>
          <p:cNvSpPr txBox="1">
            <a:spLocks/>
          </p:cNvSpPr>
          <p:nvPr/>
        </p:nvSpPr>
        <p:spPr bwMode="auto">
          <a:xfrm>
            <a:off x="2851512" y="612008"/>
            <a:ext cx="4816832" cy="512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>
            <a:noAutofit/>
          </a:bodyPr>
          <a:lstStyle>
            <a:lvl1pPr algn="l" defTabSz="914400" rtl="0" eaLnBrk="0" latinLnBrk="0" hangingPunct="0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Arial" charset="0"/>
                <a:ea typeface="+mj-ea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endParaRPr lang="cs-CZ" altLang="cs-CZ" sz="1200" dirty="0">
              <a:solidFill>
                <a:srgbClr val="FF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9669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Podnadpis 6"/>
          <p:cNvSpPr txBox="1">
            <a:spLocks/>
          </p:cNvSpPr>
          <p:nvPr/>
        </p:nvSpPr>
        <p:spPr bwMode="auto">
          <a:xfrm>
            <a:off x="2851512" y="612008"/>
            <a:ext cx="4816832" cy="512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>
            <a:noAutofit/>
          </a:bodyPr>
          <a:lstStyle>
            <a:lvl1pPr algn="l" defTabSz="914400" rtl="0" eaLnBrk="0" latinLnBrk="0" hangingPunct="0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Arial" charset="0"/>
                <a:ea typeface="+mj-ea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endParaRPr lang="cs-CZ" altLang="cs-CZ" sz="1200" dirty="0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0" y="-27384"/>
            <a:ext cx="9144000" cy="68887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" name="Picture 143" descr="Z:\01_AnalyzyStudie\TACR\201509_UzemneDeterminovaneProjekty\03_Vystupy\20160617_Schema\CelkoveSchem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-27384"/>
            <a:ext cx="5040560" cy="6888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9098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800" dirty="0" smtClean="0"/>
              <a:t>Díky nastavenému postupu je metodika využitelná jak pro hodnocení investičních, tak pro hodnocení neinvestičních záměrů/intervencí a to jak na lokální, tak na regionální či národní úrovni.</a:t>
            </a:r>
          </a:p>
          <a:p>
            <a:r>
              <a:rPr lang="cs-CZ" sz="1800" dirty="0" smtClean="0"/>
              <a:t>Výstupy hodnocení mohou s ohledem na nastavený postup sloužit jako: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/>
              <a:t>podklad pro rozhodování samospráv o podpoření/nepodpoření vybraných soukromých investičních či neinvestičních záměrů na svém území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 smtClean="0"/>
              <a:t>podklad pro rozhodování úřadů a příslušných institucí o poskytnutí podpory z veřejných prostředků vybraným záměrům s ohledem na jejich předpokládaný dopad do území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 smtClean="0"/>
              <a:t>podklad pro vlastní rozhodování investora/nositele záměru o tom zda projekt realizovat a za jakých podmínek a v jaké konfiguraci</a:t>
            </a:r>
            <a:endParaRPr lang="cs-CZ" sz="18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Využitelnost</a:t>
            </a: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5843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800" dirty="0" smtClean="0"/>
              <a:t>Metodický postup je nastaven tak, aby první kolo hodnocení, které určuje, zda má projekt být hodnocen či nikoliv a případně jakým způsobem, zvládnul provést i člověk s dostatečnou znalostí daného záměru a dotčeného území (starosta menší obce, pracovník odboru rozvoje/územního plánování, apod.). </a:t>
            </a:r>
          </a:p>
          <a:p>
            <a:r>
              <a:rPr lang="cs-CZ" sz="1800" dirty="0" smtClean="0"/>
              <a:t>Návazné vlastní detailní vyhodnocení jednotlivých identifikovaných dopadů již musí být provedeno odbornými pracovníky, kteří se specializují na danou oblast a jsou schopni objektivně určit možné dopady a provést jejich vyhodnocení.</a:t>
            </a:r>
          </a:p>
          <a:p>
            <a:endParaRPr lang="cs-CZ" sz="1800" dirty="0" smtClean="0"/>
          </a:p>
          <a:p>
            <a:r>
              <a:rPr lang="cs-CZ" sz="1800" b="1" dirty="0" smtClean="0"/>
              <a:t>Hodnocení nenahrazuje a nemá ambice nahrazovat stávající nástroje, jako je studie proveditelnosti, EIA apod., které mají jiné zaměření a účel. </a:t>
            </a:r>
            <a:r>
              <a:rPr lang="cs-CZ" sz="1800" dirty="0" smtClean="0"/>
              <a:t>Cílem hodnocení je vytvořit nový postup, který může na standardní hodnocení jako je studie proveditelnosti, či CBA navázat, případně probíhat souběžně.</a:t>
            </a:r>
            <a:endParaRPr lang="cs-CZ" sz="18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Využitelnost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6586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000" dirty="0" smtClean="0"/>
              <a:t>Probíhá příprava dalších kroků pro prezentaci a medializaci metodiky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000" dirty="0" smtClean="0"/>
              <a:t>O využití metodiky projevilo zájem Ministerstvo dopravy ČR, Ministerstvo kultury ČR a vybrané kraje a města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000" dirty="0" smtClean="0"/>
              <a:t>Probíhají jednání o možnosti provedení pilotního </a:t>
            </a:r>
            <a:r>
              <a:rPr lang="cs-CZ" sz="2000" smtClean="0"/>
              <a:t>hodnocení vybraných </a:t>
            </a:r>
            <a:r>
              <a:rPr lang="cs-CZ" sz="2000" dirty="0" smtClean="0"/>
              <a:t>projektů</a:t>
            </a:r>
            <a:endParaRPr lang="cs-CZ" sz="20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000" dirty="0"/>
              <a:t>A</a:t>
            </a:r>
            <a:r>
              <a:rPr lang="cs-CZ" sz="3000" dirty="0" smtClean="0"/>
              <a:t>ktuální použití výsledku</a:t>
            </a:r>
            <a:endParaRPr lang="cs-CZ" sz="3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216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2996952"/>
            <a:ext cx="8291264" cy="3456384"/>
          </a:xfrm>
        </p:spPr>
        <p:txBody>
          <a:bodyPr>
            <a:normAutofit/>
          </a:bodyPr>
          <a:lstStyle/>
          <a:p>
            <a:pPr algn="ctr"/>
            <a:r>
              <a:rPr lang="cs-CZ" b="1" dirty="0" smtClean="0">
                <a:solidFill>
                  <a:schemeClr val="accent1"/>
                </a:solidFill>
              </a:rPr>
              <a:t>Děkujeme za pozornost!</a:t>
            </a:r>
          </a:p>
          <a:p>
            <a:pPr algn="ctr">
              <a:spcBef>
                <a:spcPts val="0"/>
              </a:spcBef>
              <a:spcAft>
                <a:spcPts val="1200"/>
              </a:spcAft>
              <a:defRPr/>
            </a:pPr>
            <a:endParaRPr lang="cs-CZ" sz="1800" dirty="0" smtClean="0">
              <a:solidFill>
                <a:schemeClr val="accent1"/>
              </a:solidFill>
            </a:endParaRPr>
          </a:p>
          <a:p>
            <a:pPr algn="ctr">
              <a:spcBef>
                <a:spcPts val="0"/>
              </a:spcBef>
              <a:spcAft>
                <a:spcPts val="1200"/>
              </a:spcAft>
              <a:defRPr/>
            </a:pPr>
            <a:r>
              <a:rPr lang="cs-CZ" sz="1800" dirty="0">
                <a:solidFill>
                  <a:schemeClr val="accent1"/>
                </a:solidFill>
              </a:rPr>
              <a:t>Vilém </a:t>
            </a:r>
            <a:r>
              <a:rPr lang="cs-CZ" sz="1800" dirty="0" smtClean="0">
                <a:solidFill>
                  <a:schemeClr val="accent1"/>
                </a:solidFill>
              </a:rPr>
              <a:t>Čekajle, </a:t>
            </a:r>
            <a:r>
              <a:rPr lang="cs-CZ" sz="1800" dirty="0" err="1" smtClean="0">
                <a:solidFill>
                  <a:schemeClr val="accent1"/>
                </a:solidFill>
              </a:rPr>
              <a:t>dipl</a:t>
            </a:r>
            <a:r>
              <a:rPr lang="cs-CZ" sz="1800" dirty="0" smtClean="0">
                <a:solidFill>
                  <a:schemeClr val="accent1"/>
                </a:solidFill>
              </a:rPr>
              <a:t>. </a:t>
            </a:r>
            <a:r>
              <a:rPr lang="cs-CZ" sz="1800" dirty="0" err="1" smtClean="0">
                <a:solidFill>
                  <a:schemeClr val="accent1"/>
                </a:solidFill>
              </a:rPr>
              <a:t>ek</a:t>
            </a:r>
            <a:r>
              <a:rPr lang="cs-CZ" sz="1800" dirty="0" smtClean="0">
                <a:solidFill>
                  <a:schemeClr val="accent1"/>
                </a:solidFill>
              </a:rPr>
              <a:t>.</a:t>
            </a:r>
          </a:p>
          <a:p>
            <a:pPr algn="ctr">
              <a:spcBef>
                <a:spcPts val="0"/>
              </a:spcBef>
              <a:spcAft>
                <a:spcPts val="1200"/>
              </a:spcAft>
              <a:defRPr/>
            </a:pPr>
            <a:r>
              <a:rPr lang="cs-CZ" sz="1800" dirty="0" smtClean="0">
                <a:solidFill>
                  <a:schemeClr val="accent1"/>
                </a:solidFill>
              </a:rPr>
              <a:t>Cassia </a:t>
            </a:r>
            <a:r>
              <a:rPr lang="cs-CZ" sz="1800" dirty="0" err="1" smtClean="0">
                <a:solidFill>
                  <a:schemeClr val="accent1"/>
                </a:solidFill>
              </a:rPr>
              <a:t>Development</a:t>
            </a:r>
            <a:r>
              <a:rPr lang="cs-CZ" sz="1800" dirty="0" smtClean="0">
                <a:solidFill>
                  <a:schemeClr val="accent1"/>
                </a:solidFill>
              </a:rPr>
              <a:t> &amp; </a:t>
            </a:r>
            <a:r>
              <a:rPr lang="cs-CZ" sz="1800" dirty="0" err="1" smtClean="0">
                <a:solidFill>
                  <a:schemeClr val="accent1"/>
                </a:solidFill>
              </a:rPr>
              <a:t>Consulting</a:t>
            </a:r>
            <a:r>
              <a:rPr lang="cs-CZ" sz="1800" dirty="0" smtClean="0">
                <a:solidFill>
                  <a:schemeClr val="accent1"/>
                </a:solidFill>
              </a:rPr>
              <a:t>, s.r.o.</a:t>
            </a:r>
          </a:p>
          <a:p>
            <a:pPr algn="ctr">
              <a:spcBef>
                <a:spcPts val="0"/>
              </a:spcBef>
              <a:spcAft>
                <a:spcPts val="1200"/>
              </a:spcAft>
              <a:defRPr/>
            </a:pPr>
            <a:r>
              <a:rPr lang="cs-CZ" sz="1800" dirty="0" smtClean="0">
                <a:solidFill>
                  <a:schemeClr val="accent1"/>
                </a:solidFill>
              </a:rPr>
              <a:t>Tel.: 602 166 628</a:t>
            </a:r>
          </a:p>
          <a:p>
            <a:pPr algn="ctr">
              <a:spcBef>
                <a:spcPts val="0"/>
              </a:spcBef>
              <a:spcAft>
                <a:spcPts val="1200"/>
              </a:spcAft>
              <a:defRPr/>
            </a:pPr>
            <a:r>
              <a:rPr lang="cs-CZ" sz="1800" dirty="0" smtClean="0">
                <a:solidFill>
                  <a:schemeClr val="accent1"/>
                </a:solidFill>
                <a:hlinkClick r:id="rId2"/>
              </a:rPr>
              <a:t>cekajle@cassia.cz</a:t>
            </a:r>
            <a:endParaRPr lang="cs-CZ" sz="1800" dirty="0" smtClean="0">
              <a:solidFill>
                <a:schemeClr val="accent1"/>
              </a:solidFill>
            </a:endParaRPr>
          </a:p>
          <a:p>
            <a:pPr algn="ctr">
              <a:spcBef>
                <a:spcPts val="0"/>
              </a:spcBef>
              <a:spcAft>
                <a:spcPts val="1200"/>
              </a:spcAft>
              <a:defRPr/>
            </a:pPr>
            <a:r>
              <a:rPr lang="cs-CZ" sz="1800" dirty="0" smtClean="0">
                <a:solidFill>
                  <a:schemeClr val="accent1"/>
                </a:solidFill>
                <a:hlinkClick r:id="rId3"/>
              </a:rPr>
              <a:t>www.cassia.cz</a:t>
            </a:r>
            <a:endParaRPr lang="cs-CZ" sz="1800" dirty="0" smtClean="0">
              <a:solidFill>
                <a:schemeClr val="accent1"/>
              </a:solidFill>
            </a:endParaRPr>
          </a:p>
          <a:p>
            <a:pPr algn="ctr">
              <a:spcBef>
                <a:spcPts val="0"/>
              </a:spcBef>
              <a:spcAft>
                <a:spcPts val="1200"/>
              </a:spcAft>
              <a:defRPr/>
            </a:pPr>
            <a:endParaRPr lang="cs-CZ" sz="1800" dirty="0" smtClean="0">
              <a:solidFill>
                <a:schemeClr val="accent1"/>
              </a:solidFill>
            </a:endParaRPr>
          </a:p>
        </p:txBody>
      </p:sp>
      <p:sp>
        <p:nvSpPr>
          <p:cNvPr id="4" name="Podnadpis 6"/>
          <p:cNvSpPr txBox="1">
            <a:spLocks/>
          </p:cNvSpPr>
          <p:nvPr/>
        </p:nvSpPr>
        <p:spPr bwMode="auto">
          <a:xfrm>
            <a:off x="2851512" y="612008"/>
            <a:ext cx="4816832" cy="512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>
            <a:noAutofit/>
          </a:bodyPr>
          <a:lstStyle>
            <a:lvl1pPr algn="l" defTabSz="914400" rtl="0" eaLnBrk="0" latinLnBrk="0" hangingPunct="0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Arial" charset="0"/>
                <a:ea typeface="+mj-ea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endParaRPr lang="cs-CZ" altLang="cs-CZ" sz="1200" dirty="0">
              <a:solidFill>
                <a:srgbClr val="FF0000"/>
              </a:solidFill>
              <a:cs typeface="Arial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1971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MR_klas">
  <a:themeElements>
    <a:clrScheme name="Barvy MMR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000099"/>
      </a:accent1>
      <a:accent2>
        <a:srgbClr val="00AF3F"/>
      </a:accent2>
      <a:accent3>
        <a:srgbClr val="F9E300"/>
      </a:accent3>
      <a:accent4>
        <a:srgbClr val="E21C18"/>
      </a:accent4>
      <a:accent5>
        <a:srgbClr val="24A7AF"/>
      </a:accent5>
      <a:accent6>
        <a:srgbClr val="868686"/>
      </a:accent6>
      <a:hlink>
        <a:srgbClr val="00AF3F"/>
      </a:hlink>
      <a:folHlink>
        <a:srgbClr val="868686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680</TotalTime>
  <Words>624</Words>
  <Application>Microsoft Office PowerPoint</Application>
  <PresentationFormat>Předvádění na obrazovce (4:3)</PresentationFormat>
  <Paragraphs>56</Paragraphs>
  <Slides>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MMR_klas</vt:lpstr>
      <vt:lpstr>Efekty územně determinovaných projektů</vt:lpstr>
      <vt:lpstr>Stručná informace o projektu</vt:lpstr>
      <vt:lpstr>Popis řešení</vt:lpstr>
      <vt:lpstr>Představení výstupu projektu</vt:lpstr>
      <vt:lpstr>Prezentace aplikace PowerPoint</vt:lpstr>
      <vt:lpstr>Využitelnost</vt:lpstr>
      <vt:lpstr>Využitelnost</vt:lpstr>
      <vt:lpstr>Aktuální použití výsledku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Vaner Lukáš</dc:creator>
  <cp:lastModifiedBy>uzivatel</cp:lastModifiedBy>
  <cp:revision>52</cp:revision>
  <dcterms:created xsi:type="dcterms:W3CDTF">2014-02-26T13:05:03Z</dcterms:created>
  <dcterms:modified xsi:type="dcterms:W3CDTF">2017-04-25T06:27:26Z</dcterms:modified>
</cp:coreProperties>
</file>