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70" r:id="rId1"/>
    <p:sldMasterId id="2147483671" r:id="rId2"/>
    <p:sldMasterId id="2147483672" r:id="rId3"/>
    <p:sldMasterId id="2147483684" r:id="rId4"/>
  </p:sldMasterIdLst>
  <p:notesMasterIdLst>
    <p:notesMasterId r:id="rId16"/>
  </p:notesMasterIdLst>
  <p:handoutMasterIdLst>
    <p:handoutMasterId r:id="rId17"/>
  </p:handoutMasterIdLst>
  <p:sldIdLst>
    <p:sldId id="256" r:id="rId5"/>
    <p:sldId id="257" r:id="rId6"/>
    <p:sldId id="272" r:id="rId7"/>
    <p:sldId id="287" r:id="rId8"/>
    <p:sldId id="279" r:id="rId9"/>
    <p:sldId id="294" r:id="rId10"/>
    <p:sldId id="288" r:id="rId11"/>
    <p:sldId id="289" r:id="rId12"/>
    <p:sldId id="296" r:id="rId13"/>
    <p:sldId id="290" r:id="rId14"/>
    <p:sldId id="268" r:id="rId15"/>
  </p:sldIdLst>
  <p:sldSz cx="9144000" cy="6858000" type="screen4x3"/>
  <p:notesSz cx="6797675" cy="9926638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37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C1B0FB2-BEF0-4D18-B686-7A35589C1824}">
  <a:tblStyle styleId="{CC1B0FB2-BEF0-4D18-B686-7A35589C1824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E7E7E7"/>
          </a:solidFill>
        </a:fill>
      </a:tcStyle>
    </a:wholeTbl>
    <a:band1H>
      <a:tcStyle>
        <a:tcBdr/>
        <a:fill>
          <a:solidFill>
            <a:srgbClr val="CBCBCB"/>
          </a:solidFill>
        </a:fill>
      </a:tcStyle>
    </a:band1H>
    <a:band1V>
      <a:tcStyle>
        <a:tcBdr/>
        <a:fill>
          <a:solidFill>
            <a:srgbClr val="CBCBCB"/>
          </a:solidFill>
        </a:fill>
      </a:tcStyle>
    </a:band1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chemeClr val="dk1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chemeClr val="dk1"/>
          </a:solidFill>
        </a:fill>
      </a:tcStyle>
    </a:firstRow>
  </a:tblStyle>
  <a:tblStyle styleId="{0BA9961D-F1DB-4362-A6BA-68577CEA1DA4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EFF3F9"/>
          </a:solidFill>
        </a:fill>
      </a:tcStyle>
    </a:wholeTbl>
    <a:band1H>
      <a:tcStyle>
        <a:tcBdr/>
        <a:fill>
          <a:solidFill>
            <a:srgbClr val="DBE5F1"/>
          </a:solidFill>
        </a:fill>
      </a:tcStyle>
    </a:band1H>
    <a:band1V>
      <a:tcStyle>
        <a:tcBdr/>
        <a:fill>
          <a:solidFill>
            <a:srgbClr val="DBE5F1"/>
          </a:solidFill>
        </a:fill>
      </a:tcStyle>
    </a:band1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chemeClr val="accent1"/>
          </a:solidFill>
        </a:fill>
      </a:tcStyle>
    </a:firstRow>
  </a:tblStyle>
  <a:tblStyle styleId="{8E35566E-89EE-4012-B946-2506D6E3DA41}" styleName="Table_2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EFF3F9"/>
          </a:solidFill>
        </a:fill>
      </a:tcStyle>
    </a:wholeTbl>
    <a:band1H>
      <a:tcStyle>
        <a:tcBdr/>
        <a:fill>
          <a:solidFill>
            <a:srgbClr val="DBE5F1"/>
          </a:solidFill>
        </a:fill>
      </a:tcStyle>
    </a:band1H>
    <a:band1V>
      <a:tcStyle>
        <a:tcBdr/>
        <a:fill>
          <a:solidFill>
            <a:srgbClr val="DBE5F1"/>
          </a:solidFill>
        </a:fill>
      </a:tcStyle>
    </a:band1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29" autoAdjust="0"/>
    <p:restoredTop sz="88380" autoAdjust="0"/>
  </p:normalViewPr>
  <p:slideViewPr>
    <p:cSldViewPr snapToGrid="0" snapToObjects="1">
      <p:cViewPr varScale="1">
        <p:scale>
          <a:sx n="66" d="100"/>
          <a:sy n="66" d="100"/>
        </p:scale>
        <p:origin x="-15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6B8F03-2E1A-4A94-945B-66A8B092CBCD}" type="datetimeFigureOut">
              <a:rPr lang="cs-CZ" smtClean="0"/>
              <a:t>9.5.2016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338255-6E6C-47F9-9E3A-947E6E6CA65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29565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5658" cy="49633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" name="Shape 3"/>
          <p:cNvSpPr txBox="1">
            <a:spLocks noGrp="1"/>
          </p:cNvSpPr>
          <p:nvPr>
            <p:ph type="dt" idx="10"/>
          </p:nvPr>
        </p:nvSpPr>
        <p:spPr>
          <a:xfrm>
            <a:off x="3850442" y="0"/>
            <a:ext cx="2945658" cy="49633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4"/>
          <p:cNvSpPr>
            <a:spLocks noGrp="1" noRot="1" noChangeAspect="1"/>
          </p:cNvSpPr>
          <p:nvPr>
            <p:ph type="sldImg" idx="3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" name="Shape 5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ftr" idx="11"/>
          </p:nvPr>
        </p:nvSpPr>
        <p:spPr>
          <a:xfrm>
            <a:off x="0" y="9428582"/>
            <a:ext cx="2945658" cy="49633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3850442" y="9428582"/>
            <a:ext cx="2945658" cy="496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cs-CZ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235071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70" name="Shape 170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1504575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7" name="Shape 177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Shape 178"/>
          <p:cNvSpPr txBox="1">
            <a:spLocks noGrp="1"/>
          </p:cNvSpPr>
          <p:nvPr>
            <p:ph type="sldNum" idx="12"/>
          </p:nvPr>
        </p:nvSpPr>
        <p:spPr>
          <a:xfrm>
            <a:off x="3850442" y="9428582"/>
            <a:ext cx="2945658" cy="496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cs-CZ" sz="1200" b="0" i="0" u="none" strike="noStrike" cap="none" baseline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cs-CZ" sz="1200" b="0" i="0" u="none" strike="noStrike" cap="none" baseline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843044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Zatím je ovšem</a:t>
            </a:r>
            <a:r>
              <a:rPr lang="cs-CZ" baseline="0" dirty="0" smtClean="0"/>
              <a:t> návrh rozpočtu na </a:t>
            </a:r>
            <a:r>
              <a:rPr lang="cs-CZ" baseline="0" dirty="0" err="1" smtClean="0"/>
              <a:t>VaV</a:t>
            </a:r>
            <a:r>
              <a:rPr lang="cs-CZ" baseline="0" dirty="0" smtClean="0"/>
              <a:t> v mezirezortním připomínkovém řízení  se zásadní připomínkou MF k jeho výši (a doporučením nulového nárůstu)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3532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Jedním z</a:t>
            </a:r>
            <a:r>
              <a:rPr lang="cs-CZ" baseline="0" dirty="0" smtClean="0"/>
              <a:t> hlavních kroků ke zlepšení procesů u programu BETA je zavedení informačního systému, který umožní zadavatelům výzkumných potřeb (rezortů) sledovat průběžně stav jednotlivých VP i celkový stav jejich požadavků.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54381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52" name="Shape 252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403730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640"/>
              </a:spcBef>
              <a:buClr>
                <a:srgbClr val="888888"/>
              </a:buClr>
              <a:buFont typeface="Arial"/>
              <a:buNone/>
              <a:defRPr/>
            </a:lvl1pPr>
            <a:lvl2pPr marL="457200" marR="0" indent="0" algn="ctr" rtl="0">
              <a:spcBef>
                <a:spcPts val="560"/>
              </a:spcBef>
              <a:buClr>
                <a:srgbClr val="888888"/>
              </a:buClr>
              <a:buFont typeface="Arial"/>
              <a:buNone/>
              <a:defRPr/>
            </a:lvl2pPr>
            <a:lvl3pPr marL="914400" marR="0" indent="0" algn="ctr" rtl="0">
              <a:spcBef>
                <a:spcPts val="480"/>
              </a:spcBef>
              <a:buClr>
                <a:srgbClr val="888888"/>
              </a:buClr>
              <a:buFont typeface="Arial"/>
              <a:buNone/>
              <a:defRPr/>
            </a:lvl3pPr>
            <a:lvl4pPr marL="13716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4pPr>
            <a:lvl5pPr marL="18288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5pPr>
            <a:lvl6pPr marL="22860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6pPr>
            <a:lvl7pPr marL="27432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7pPr>
            <a:lvl8pPr marL="32004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8pPr>
            <a:lvl9pPr marL="36576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Svislý nadpis a 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 rot="5400000">
            <a:off x="541337" y="190500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spcBef>
                <a:spcPts val="64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742950" indent="-107950" algn="l" rtl="0">
              <a:spcBef>
                <a:spcPts val="560"/>
              </a:spcBef>
              <a:buClr>
                <a:schemeClr val="dk1"/>
              </a:buClr>
              <a:buFont typeface="Arial"/>
              <a:buChar char="–"/>
              <a:defRPr/>
            </a:lvl2pPr>
            <a:lvl3pPr marL="1143000" indent="-76200" algn="l" rtl="0">
              <a:spcBef>
                <a:spcPts val="48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/>
            </a:lvl4pPr>
            <a:lvl5pPr marL="20574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/>
            </a:lvl5pPr>
            <a:lvl6pPr marL="25146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8" name="Shape 8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cs-CZ"/>
              <a:t>‹#›</a:t>
            </a:fld>
            <a:endParaRPr lang="cs-CZ"/>
          </a:p>
        </p:txBody>
      </p:sp>
      <p:pic>
        <p:nvPicPr>
          <p:cNvPr id="89" name="Shape 8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1012"/>
            <a:ext cx="1270663" cy="12577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Cambria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spcBef>
                <a:spcPts val="64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742950" indent="-107950" algn="l" rtl="0">
              <a:spcBef>
                <a:spcPts val="560"/>
              </a:spcBef>
              <a:buClr>
                <a:schemeClr val="dk1"/>
              </a:buClr>
              <a:buFont typeface="Arial"/>
              <a:buChar char="–"/>
              <a:defRPr/>
            </a:lvl2pPr>
            <a:lvl3pPr marL="1143000" indent="-76200" algn="l" rtl="0">
              <a:spcBef>
                <a:spcPts val="48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/>
            </a:lvl4pPr>
            <a:lvl5pPr marL="20574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/>
            </a:lvl5pPr>
            <a:lvl6pPr marL="25146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buClr>
                <a:schemeClr val="dk1"/>
              </a:buClr>
              <a:buFont typeface="Cambria"/>
              <a:buNone/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04" name="Shape 104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640"/>
              </a:spcBef>
              <a:buClr>
                <a:srgbClr val="888888"/>
              </a:buClr>
              <a:buFont typeface="Arial"/>
              <a:buNone/>
              <a:defRPr/>
            </a:lvl1pPr>
            <a:lvl2pPr marL="457200" marR="0" indent="0" algn="ctr" rtl="0">
              <a:spcBef>
                <a:spcPts val="560"/>
              </a:spcBef>
              <a:buClr>
                <a:srgbClr val="888888"/>
              </a:buClr>
              <a:buFont typeface="Arial"/>
              <a:buNone/>
              <a:defRPr/>
            </a:lvl2pPr>
            <a:lvl3pPr marL="914400" marR="0" indent="0" algn="ctr" rtl="0">
              <a:spcBef>
                <a:spcPts val="480"/>
              </a:spcBef>
              <a:buClr>
                <a:srgbClr val="888888"/>
              </a:buClr>
              <a:buFont typeface="Arial"/>
              <a:buNone/>
              <a:defRPr/>
            </a:lvl3pPr>
            <a:lvl4pPr marL="13716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4pPr>
            <a:lvl5pPr marL="18288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5pPr>
            <a:lvl6pPr marL="22860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6pPr>
            <a:lvl7pPr marL="27432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7pPr>
            <a:lvl8pPr marL="32004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8pPr>
            <a:lvl9pPr marL="36576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05" name="Shape 10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06" name="Shape 10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07" name="Shape 10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Záhlaví části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Clr>
                <a:srgbClr val="888888"/>
              </a:buClr>
              <a:buFont typeface="Cambria"/>
              <a:buNone/>
              <a:defRPr/>
            </a:lvl1pPr>
            <a:lvl2pPr marL="457200" indent="0" rtl="0">
              <a:spcBef>
                <a:spcPts val="0"/>
              </a:spcBef>
              <a:buClr>
                <a:srgbClr val="888888"/>
              </a:buClr>
              <a:buFont typeface="Cambria"/>
              <a:buNone/>
              <a:defRPr/>
            </a:lvl2pPr>
            <a:lvl3pPr marL="914400" indent="0" rtl="0">
              <a:spcBef>
                <a:spcPts val="0"/>
              </a:spcBef>
              <a:buClr>
                <a:srgbClr val="888888"/>
              </a:buClr>
              <a:buFont typeface="Cambria"/>
              <a:buNone/>
              <a:defRPr/>
            </a:lvl3pPr>
            <a:lvl4pPr marL="1371600" indent="0" rtl="0">
              <a:spcBef>
                <a:spcPts val="0"/>
              </a:spcBef>
              <a:buClr>
                <a:srgbClr val="888888"/>
              </a:buClr>
              <a:buFont typeface="Cambria"/>
              <a:buNone/>
              <a:defRPr/>
            </a:lvl4pPr>
            <a:lvl5pPr marL="1828800" indent="0" rtl="0">
              <a:spcBef>
                <a:spcPts val="0"/>
              </a:spcBef>
              <a:buClr>
                <a:srgbClr val="888888"/>
              </a:buClr>
              <a:buFont typeface="Cambria"/>
              <a:buNone/>
              <a:defRPr/>
            </a:lvl5pPr>
            <a:lvl6pPr marL="2286000" indent="0" rtl="0">
              <a:spcBef>
                <a:spcPts val="0"/>
              </a:spcBef>
              <a:buClr>
                <a:srgbClr val="888888"/>
              </a:buClr>
              <a:buFont typeface="Cambria"/>
              <a:buNone/>
              <a:defRPr/>
            </a:lvl6pPr>
            <a:lvl7pPr marL="2743200" indent="0" rtl="0">
              <a:spcBef>
                <a:spcPts val="0"/>
              </a:spcBef>
              <a:buClr>
                <a:srgbClr val="888888"/>
              </a:buClr>
              <a:buFont typeface="Cambria"/>
              <a:buNone/>
              <a:defRPr/>
            </a:lvl7pPr>
            <a:lvl8pPr marL="3200400" indent="0" rtl="0">
              <a:spcBef>
                <a:spcPts val="0"/>
              </a:spcBef>
              <a:buClr>
                <a:srgbClr val="888888"/>
              </a:buClr>
              <a:buFont typeface="Cambria"/>
              <a:buNone/>
              <a:defRPr/>
            </a:lvl8pPr>
            <a:lvl9pPr marL="3657600" indent="0" rtl="0">
              <a:spcBef>
                <a:spcPts val="0"/>
              </a:spcBef>
              <a:buClr>
                <a:srgbClr val="888888"/>
              </a:buClr>
              <a:buFont typeface="Cambria"/>
              <a:buNone/>
              <a:defRPr/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12" name="Shape 1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13" name="Shape 1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va obsahy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Cambria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17" name="Shape 117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18" name="Shape 1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19" name="Shape 1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0" name="Shape 1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ovnání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mbria"/>
              <a:buNone/>
              <a:defRPr/>
            </a:lvl1pPr>
            <a:lvl2pPr marL="457200" indent="0" rtl="0">
              <a:spcBef>
                <a:spcPts val="0"/>
              </a:spcBef>
              <a:buFont typeface="Cambria"/>
              <a:buNone/>
              <a:defRPr/>
            </a:lvl2pPr>
            <a:lvl3pPr marL="914400" indent="0" rtl="0">
              <a:spcBef>
                <a:spcPts val="0"/>
              </a:spcBef>
              <a:buFont typeface="Cambria"/>
              <a:buNone/>
              <a:defRPr/>
            </a:lvl3pPr>
            <a:lvl4pPr marL="1371600" indent="0" rtl="0">
              <a:spcBef>
                <a:spcPts val="0"/>
              </a:spcBef>
              <a:buFont typeface="Cambria"/>
              <a:buNone/>
              <a:defRPr/>
            </a:lvl4pPr>
            <a:lvl5pPr marL="1828800" indent="0" rtl="0">
              <a:spcBef>
                <a:spcPts val="0"/>
              </a:spcBef>
              <a:buFont typeface="Cambria"/>
              <a:buNone/>
              <a:defRPr/>
            </a:lvl5pPr>
            <a:lvl6pPr marL="2286000" indent="0" rtl="0">
              <a:spcBef>
                <a:spcPts val="0"/>
              </a:spcBef>
              <a:buFont typeface="Cambria"/>
              <a:buNone/>
              <a:defRPr/>
            </a:lvl6pPr>
            <a:lvl7pPr marL="2743200" indent="0" rtl="0">
              <a:spcBef>
                <a:spcPts val="0"/>
              </a:spcBef>
              <a:buFont typeface="Cambria"/>
              <a:buNone/>
              <a:defRPr/>
            </a:lvl7pPr>
            <a:lvl8pPr marL="3200400" indent="0" rtl="0">
              <a:spcBef>
                <a:spcPts val="0"/>
              </a:spcBef>
              <a:buFont typeface="Cambria"/>
              <a:buNone/>
              <a:defRPr/>
            </a:lvl8pPr>
            <a:lvl9pPr marL="3657600" indent="0" rtl="0">
              <a:spcBef>
                <a:spcPts val="0"/>
              </a:spcBef>
              <a:buFont typeface="Cambria"/>
              <a:buNone/>
              <a:defRPr/>
            </a:lvl9pPr>
          </a:lstStyle>
          <a:p>
            <a:endParaRPr/>
          </a:p>
        </p:txBody>
      </p:sp>
      <p:sp>
        <p:nvSpPr>
          <p:cNvPr id="124" name="Shape 124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5" name="Shape 125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mbria"/>
              <a:buNone/>
              <a:defRPr/>
            </a:lvl1pPr>
            <a:lvl2pPr marL="457200" indent="0" rtl="0">
              <a:spcBef>
                <a:spcPts val="0"/>
              </a:spcBef>
              <a:buFont typeface="Cambria"/>
              <a:buNone/>
              <a:defRPr/>
            </a:lvl2pPr>
            <a:lvl3pPr marL="914400" indent="0" rtl="0">
              <a:spcBef>
                <a:spcPts val="0"/>
              </a:spcBef>
              <a:buFont typeface="Cambria"/>
              <a:buNone/>
              <a:defRPr/>
            </a:lvl3pPr>
            <a:lvl4pPr marL="1371600" indent="0" rtl="0">
              <a:spcBef>
                <a:spcPts val="0"/>
              </a:spcBef>
              <a:buFont typeface="Cambria"/>
              <a:buNone/>
              <a:defRPr/>
            </a:lvl4pPr>
            <a:lvl5pPr marL="1828800" indent="0" rtl="0">
              <a:spcBef>
                <a:spcPts val="0"/>
              </a:spcBef>
              <a:buFont typeface="Cambria"/>
              <a:buNone/>
              <a:defRPr/>
            </a:lvl5pPr>
            <a:lvl6pPr marL="2286000" indent="0" rtl="0">
              <a:spcBef>
                <a:spcPts val="0"/>
              </a:spcBef>
              <a:buFont typeface="Cambria"/>
              <a:buNone/>
              <a:defRPr/>
            </a:lvl6pPr>
            <a:lvl7pPr marL="2743200" indent="0" rtl="0">
              <a:spcBef>
                <a:spcPts val="0"/>
              </a:spcBef>
              <a:buFont typeface="Cambria"/>
              <a:buNone/>
              <a:defRPr/>
            </a:lvl7pPr>
            <a:lvl8pPr marL="3200400" indent="0" rtl="0">
              <a:spcBef>
                <a:spcPts val="0"/>
              </a:spcBef>
              <a:buFont typeface="Cambria"/>
              <a:buNone/>
              <a:defRPr/>
            </a:lvl8pPr>
            <a:lvl9pPr marL="3657600" indent="0" rtl="0">
              <a:spcBef>
                <a:spcPts val="0"/>
              </a:spcBef>
              <a:buFont typeface="Cambria"/>
              <a:buNone/>
              <a:defRPr/>
            </a:lvl9pPr>
          </a:lstStyle>
          <a:p>
            <a:endParaRPr/>
          </a:p>
        </p:txBody>
      </p:sp>
      <p:sp>
        <p:nvSpPr>
          <p:cNvPr id="126" name="Shape 12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7" name="Shape 12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8" name="Shape 12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9" name="Shape 12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Pouze nadpis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Cambria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32" name="Shape 13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33" name="Shape 13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34" name="Shape 13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rázdný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37" name="Shape 13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Obsah s titulkem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42" name="Shape 142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spcBef>
                <a:spcPts val="0"/>
              </a:spcBef>
              <a:buFont typeface="Cambria"/>
              <a:buNone/>
              <a:defRPr/>
            </a:lvl1pPr>
            <a:lvl2pPr marL="457200" indent="0" rtl="0">
              <a:spcBef>
                <a:spcPts val="0"/>
              </a:spcBef>
              <a:buFont typeface="Cambria"/>
              <a:buNone/>
              <a:defRPr/>
            </a:lvl2pPr>
            <a:lvl3pPr marL="914400" indent="0" rtl="0">
              <a:spcBef>
                <a:spcPts val="0"/>
              </a:spcBef>
              <a:buFont typeface="Cambria"/>
              <a:buNone/>
              <a:defRPr/>
            </a:lvl3pPr>
            <a:lvl4pPr marL="1371600" indent="0" rtl="0">
              <a:spcBef>
                <a:spcPts val="0"/>
              </a:spcBef>
              <a:buFont typeface="Cambria"/>
              <a:buNone/>
              <a:defRPr/>
            </a:lvl4pPr>
            <a:lvl5pPr marL="1828800" indent="0" rtl="0">
              <a:spcBef>
                <a:spcPts val="0"/>
              </a:spcBef>
              <a:buFont typeface="Cambria"/>
              <a:buNone/>
              <a:defRPr/>
            </a:lvl5pPr>
            <a:lvl6pPr marL="2286000" indent="0" rtl="0">
              <a:spcBef>
                <a:spcPts val="0"/>
              </a:spcBef>
              <a:buFont typeface="Cambria"/>
              <a:buNone/>
              <a:defRPr/>
            </a:lvl6pPr>
            <a:lvl7pPr marL="2743200" indent="0" rtl="0">
              <a:spcBef>
                <a:spcPts val="0"/>
              </a:spcBef>
              <a:buFont typeface="Cambria"/>
              <a:buNone/>
              <a:defRPr/>
            </a:lvl7pPr>
            <a:lvl8pPr marL="3200400" indent="0" rtl="0">
              <a:spcBef>
                <a:spcPts val="0"/>
              </a:spcBef>
              <a:buFont typeface="Cambria"/>
              <a:buNone/>
              <a:defRPr/>
            </a:lvl8pPr>
            <a:lvl9pPr marL="3657600" indent="0" rtl="0">
              <a:spcBef>
                <a:spcPts val="0"/>
              </a:spcBef>
              <a:buFont typeface="Cambria"/>
              <a:buNone/>
              <a:defRPr/>
            </a:lvl9pPr>
          </a:lstStyle>
          <a:p>
            <a:endParaRPr/>
          </a:p>
        </p:txBody>
      </p:sp>
      <p:sp>
        <p:nvSpPr>
          <p:cNvPr id="143" name="Shape 14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44" name="Shape 14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45" name="Shape 14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brázek s titulkem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48" name="Shape 148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49" name="Shape 149"/>
          <p:cNvSpPr txBox="1">
            <a:spLocks noGrp="1"/>
          </p:cNvSpPr>
          <p:nvPr>
            <p:ph type="body" idx="1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spcBef>
                <a:spcPts val="0"/>
              </a:spcBef>
              <a:buFont typeface="Cambria"/>
              <a:buNone/>
              <a:defRPr/>
            </a:lvl1pPr>
            <a:lvl2pPr marL="457200" indent="0" rtl="0">
              <a:spcBef>
                <a:spcPts val="0"/>
              </a:spcBef>
              <a:buFont typeface="Cambria"/>
              <a:buNone/>
              <a:defRPr/>
            </a:lvl2pPr>
            <a:lvl3pPr marL="914400" indent="0" rtl="0">
              <a:spcBef>
                <a:spcPts val="0"/>
              </a:spcBef>
              <a:buFont typeface="Cambria"/>
              <a:buNone/>
              <a:defRPr/>
            </a:lvl3pPr>
            <a:lvl4pPr marL="1371600" indent="0" rtl="0">
              <a:spcBef>
                <a:spcPts val="0"/>
              </a:spcBef>
              <a:buFont typeface="Cambria"/>
              <a:buNone/>
              <a:defRPr/>
            </a:lvl4pPr>
            <a:lvl5pPr marL="1828800" indent="0" rtl="0">
              <a:spcBef>
                <a:spcPts val="0"/>
              </a:spcBef>
              <a:buFont typeface="Cambria"/>
              <a:buNone/>
              <a:defRPr/>
            </a:lvl5pPr>
            <a:lvl6pPr marL="2286000" indent="0" rtl="0">
              <a:spcBef>
                <a:spcPts val="0"/>
              </a:spcBef>
              <a:buFont typeface="Cambria"/>
              <a:buNone/>
              <a:defRPr/>
            </a:lvl6pPr>
            <a:lvl7pPr marL="2743200" indent="0" rtl="0">
              <a:spcBef>
                <a:spcPts val="0"/>
              </a:spcBef>
              <a:buFont typeface="Cambria"/>
              <a:buNone/>
              <a:defRPr/>
            </a:lvl7pPr>
            <a:lvl8pPr marL="3200400" indent="0" rtl="0">
              <a:spcBef>
                <a:spcPts val="0"/>
              </a:spcBef>
              <a:buFont typeface="Cambria"/>
              <a:buNone/>
              <a:defRPr/>
            </a:lvl8pPr>
            <a:lvl9pPr marL="3657600" indent="0" rtl="0">
              <a:spcBef>
                <a:spcPts val="0"/>
              </a:spcBef>
              <a:buFont typeface="Cambria"/>
              <a:buNone/>
              <a:defRPr/>
            </a:lvl9pPr>
          </a:lstStyle>
          <a:p>
            <a:endParaRPr/>
          </a:p>
        </p:txBody>
      </p:sp>
      <p:sp>
        <p:nvSpPr>
          <p:cNvPr id="150" name="Shape 15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51" name="Shape 15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52" name="Shape 15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spcBef>
                <a:spcPts val="64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742950" indent="-107950" algn="l" rtl="0">
              <a:spcBef>
                <a:spcPts val="560"/>
              </a:spcBef>
              <a:buClr>
                <a:schemeClr val="dk1"/>
              </a:buClr>
              <a:buFont typeface="Arial"/>
              <a:buChar char="–"/>
              <a:defRPr/>
            </a:lvl2pPr>
            <a:lvl3pPr marL="1143000" indent="-76200" algn="l" rtl="0">
              <a:spcBef>
                <a:spcPts val="48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/>
            </a:lvl4pPr>
            <a:lvl5pPr marL="20574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/>
            </a:lvl5pPr>
            <a:lvl6pPr marL="25146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cs-CZ"/>
              <a:t>‹#›</a:t>
            </a:fld>
            <a:endParaRPr lang="cs-CZ"/>
          </a:p>
        </p:txBody>
      </p:sp>
      <p:pic>
        <p:nvPicPr>
          <p:cNvPr id="26" name="Shape 2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7191" y="404663"/>
            <a:ext cx="1018464" cy="10081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Nadpis a svislý text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Cambria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55" name="Shape 155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spcBef>
                <a:spcPts val="64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742950" indent="-107950" algn="l" rtl="0">
              <a:spcBef>
                <a:spcPts val="560"/>
              </a:spcBef>
              <a:buClr>
                <a:schemeClr val="dk1"/>
              </a:buClr>
              <a:buFont typeface="Arial"/>
              <a:buChar char="–"/>
              <a:defRPr/>
            </a:lvl2pPr>
            <a:lvl3pPr marL="1143000" indent="-76200" algn="l" rtl="0">
              <a:spcBef>
                <a:spcPts val="48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/>
            </a:lvl4pPr>
            <a:lvl5pPr marL="20574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/>
            </a:lvl5pPr>
            <a:lvl6pPr marL="25146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156" name="Shape 15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57" name="Shape 15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58" name="Shape 15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Svislý nadpis a text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Cambria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 rot="5400000">
            <a:off x="541337" y="190500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spcBef>
                <a:spcPts val="64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742950" indent="-107950" algn="l" rtl="0">
              <a:spcBef>
                <a:spcPts val="560"/>
              </a:spcBef>
              <a:buClr>
                <a:schemeClr val="dk1"/>
              </a:buClr>
              <a:buFont typeface="Arial"/>
              <a:buChar char="–"/>
              <a:defRPr/>
            </a:lvl2pPr>
            <a:lvl3pPr marL="1143000" indent="-76200" algn="l" rtl="0">
              <a:spcBef>
                <a:spcPts val="48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/>
            </a:lvl4pPr>
            <a:lvl5pPr marL="20574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/>
            </a:lvl5pPr>
            <a:lvl6pPr marL="25146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162" name="Shape 16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63" name="Shape 16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685800" y="1844824"/>
            <a:ext cx="7772400" cy="1470025"/>
          </a:xfrm>
        </p:spPr>
        <p:txBody>
          <a:bodyPr>
            <a:normAutofit/>
          </a:bodyPr>
          <a:lstStyle>
            <a:lvl1pPr algn="ctr">
              <a:defRPr sz="3200" b="1" i="0" baseline="0">
                <a:solidFill>
                  <a:srgbClr val="F03741"/>
                </a:solidFill>
                <a:latin typeface="Cambria" panose="02040503050406030204" pitchFamily="18" charset="0"/>
              </a:defRPr>
            </a:lvl1pPr>
          </a:lstStyle>
          <a:p>
            <a:r>
              <a:rPr lang="cs-CZ" dirty="0" smtClean="0"/>
              <a:t>Klepnutím vložte nadpis prezentace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478904"/>
          </a:xfrm>
        </p:spPr>
        <p:txBody>
          <a:bodyPr>
            <a:normAutofit/>
          </a:bodyPr>
          <a:lstStyle>
            <a:lvl1pPr marL="0" indent="0" algn="ctr">
              <a:buNone/>
              <a:defRPr sz="2400" b="1" i="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Klepnutím vložte jméno přednášejícího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0" hasCustomPrompt="1"/>
          </p:nvPr>
        </p:nvSpPr>
        <p:spPr>
          <a:xfrm>
            <a:off x="1358900" y="4365625"/>
            <a:ext cx="6400800" cy="384175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cs-CZ" dirty="0" smtClean="0"/>
              <a:t>Klepnutím vložte pozici přednášejícího</a:t>
            </a:r>
            <a:endParaRPr lang="cs-CZ" dirty="0"/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11" hasCustomPrompt="1"/>
          </p:nvPr>
        </p:nvSpPr>
        <p:spPr>
          <a:xfrm>
            <a:off x="683568" y="5229200"/>
            <a:ext cx="7776864" cy="432048"/>
          </a:xfrm>
        </p:spPr>
        <p:txBody>
          <a:bodyPr>
            <a:noAutofit/>
          </a:bodyPr>
          <a:lstStyle>
            <a:lvl1pPr marL="0" indent="0" algn="ctr">
              <a:buNone/>
              <a:defRPr sz="18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cs-CZ" dirty="0" smtClean="0"/>
              <a:t>Klepnutím vložte místo/akci </a:t>
            </a:r>
            <a:endParaRPr lang="cs-CZ" dirty="0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2" hasCustomPrompt="1"/>
          </p:nvPr>
        </p:nvSpPr>
        <p:spPr>
          <a:xfrm>
            <a:off x="683568" y="5661248"/>
            <a:ext cx="7776864" cy="390401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accent6"/>
                </a:solidFill>
              </a:defRPr>
            </a:lvl1pPr>
          </a:lstStyle>
          <a:p>
            <a:pPr lvl="0"/>
            <a:r>
              <a:rPr lang="cs-CZ" dirty="0" smtClean="0"/>
              <a:t>Klepnutím vložte datum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76012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 baseline="0">
                <a:solidFill>
                  <a:srgbClr val="F03741"/>
                </a:solidFill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5576" y="1600200"/>
            <a:ext cx="7931224" cy="4525963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14505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99592" y="1600200"/>
            <a:ext cx="3596208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090592" y="1600200"/>
            <a:ext cx="3596208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77823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07699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34525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685800" y="1844824"/>
            <a:ext cx="7772400" cy="1470025"/>
          </a:xfrm>
        </p:spPr>
        <p:txBody>
          <a:bodyPr>
            <a:normAutofit/>
          </a:bodyPr>
          <a:lstStyle>
            <a:lvl1pPr algn="ctr">
              <a:defRPr sz="3200" b="1" i="0" baseline="0">
                <a:solidFill>
                  <a:srgbClr val="F03741"/>
                </a:solidFill>
                <a:latin typeface="Cambria" panose="02040503050406030204" pitchFamily="18" charset="0"/>
              </a:defRPr>
            </a:lvl1pPr>
          </a:lstStyle>
          <a:p>
            <a:r>
              <a:rPr lang="cs-CZ" dirty="0" smtClean="0"/>
              <a:t>Klepnutím vložte nadpis prezentace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478904"/>
          </a:xfrm>
        </p:spPr>
        <p:txBody>
          <a:bodyPr>
            <a:normAutofit/>
          </a:bodyPr>
          <a:lstStyle>
            <a:lvl1pPr marL="0" indent="0" algn="ctr">
              <a:buNone/>
              <a:defRPr sz="2400" b="1" i="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Klepnutím vložte jméno přednášejícího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0" hasCustomPrompt="1"/>
          </p:nvPr>
        </p:nvSpPr>
        <p:spPr>
          <a:xfrm>
            <a:off x="1358900" y="4365625"/>
            <a:ext cx="6400800" cy="384175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cs-CZ" dirty="0" smtClean="0"/>
              <a:t>Klepnutím vložte pozici přednášejícího</a:t>
            </a:r>
            <a:endParaRPr lang="cs-CZ" dirty="0"/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11" hasCustomPrompt="1"/>
          </p:nvPr>
        </p:nvSpPr>
        <p:spPr>
          <a:xfrm>
            <a:off x="683568" y="5229200"/>
            <a:ext cx="7776864" cy="432048"/>
          </a:xfrm>
        </p:spPr>
        <p:txBody>
          <a:bodyPr>
            <a:noAutofit/>
          </a:bodyPr>
          <a:lstStyle>
            <a:lvl1pPr marL="0" indent="0" algn="ctr">
              <a:buNone/>
              <a:defRPr sz="18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cs-CZ" dirty="0" smtClean="0"/>
              <a:t>Klepnutím vložte místo/akci </a:t>
            </a:r>
            <a:endParaRPr lang="cs-CZ" dirty="0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2" hasCustomPrompt="1"/>
          </p:nvPr>
        </p:nvSpPr>
        <p:spPr>
          <a:xfrm>
            <a:off x="683568" y="5661248"/>
            <a:ext cx="7776864" cy="390401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accent6"/>
                </a:solidFill>
              </a:defRPr>
            </a:lvl1pPr>
          </a:lstStyle>
          <a:p>
            <a:pPr lvl="0"/>
            <a:r>
              <a:rPr lang="cs-CZ" dirty="0" smtClean="0"/>
              <a:t>Klepnutím vložte datum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666722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 baseline="0">
                <a:solidFill>
                  <a:srgbClr val="F03741"/>
                </a:solidFill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5576" y="1600200"/>
            <a:ext cx="7931224" cy="4525963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38900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99592" y="1600200"/>
            <a:ext cx="3596208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090592" y="1600200"/>
            <a:ext cx="3596208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3579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Záhlaví části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85075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5215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va obsah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ovnání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cs-CZ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rázdný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cs-CZ"/>
              <a:t>‹#›</a:t>
            </a:fld>
            <a:endParaRPr lang="cs-CZ"/>
          </a:p>
        </p:txBody>
      </p:sp>
      <p:pic>
        <p:nvPicPr>
          <p:cNvPr id="59" name="Shape 5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7191" y="404663"/>
            <a:ext cx="1018464" cy="10081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Obsah s titulkem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cs-CZ"/>
              <a:t>‹#›</a:t>
            </a:fld>
            <a:endParaRPr lang="cs-CZ"/>
          </a:p>
        </p:txBody>
      </p:sp>
      <p:pic>
        <p:nvPicPr>
          <p:cNvPr id="67" name="Shape 6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1012"/>
            <a:ext cx="1270663" cy="12577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brázek s titulkem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0" name="Shape 7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cs-CZ"/>
              <a:t>‹#›</a:t>
            </a:fld>
            <a:endParaRPr lang="cs-CZ"/>
          </a:p>
        </p:txBody>
      </p:sp>
      <p:pic>
        <p:nvPicPr>
          <p:cNvPr id="75" name="Shape 7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1012"/>
            <a:ext cx="1270663" cy="12577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Nadpis a svislý 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spcBef>
                <a:spcPts val="64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742950" indent="-107950" algn="l" rtl="0">
              <a:spcBef>
                <a:spcPts val="560"/>
              </a:spcBef>
              <a:buClr>
                <a:schemeClr val="dk1"/>
              </a:buClr>
              <a:buFont typeface="Arial"/>
              <a:buChar char="–"/>
              <a:defRPr/>
            </a:lvl2pPr>
            <a:lvl3pPr marL="1143000" indent="-76200" algn="l" rtl="0">
              <a:spcBef>
                <a:spcPts val="48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/>
            </a:lvl4pPr>
            <a:lvl5pPr marL="20574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/>
            </a:lvl5pPr>
            <a:lvl6pPr marL="25146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cs-CZ"/>
              <a:t>‹#›</a:t>
            </a:fld>
            <a:endParaRPr lang="cs-CZ"/>
          </a:p>
        </p:txBody>
      </p:sp>
      <p:pic>
        <p:nvPicPr>
          <p:cNvPr id="82" name="Shape 8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1012"/>
            <a:ext cx="1270663" cy="12577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9700" algn="l" rtl="0">
              <a:spcBef>
                <a:spcPts val="64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742950" marR="0" indent="-107950" algn="l" rtl="0">
              <a:spcBef>
                <a:spcPts val="560"/>
              </a:spcBef>
              <a:buClr>
                <a:schemeClr val="dk1"/>
              </a:buClr>
              <a:buFont typeface="Arial"/>
              <a:buChar char="–"/>
              <a:defRPr/>
            </a:lvl2pPr>
            <a:lvl3pPr marL="1143000" marR="0" indent="-76200" algn="l" rtl="0">
              <a:spcBef>
                <a:spcPts val="48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/>
            </a:lvl4pPr>
            <a:lvl5pPr marL="20574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/>
            </a:lvl5pPr>
            <a:lvl6pPr marL="25146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cs-CZ"/>
              <a:t>‹#›</a:t>
            </a:fld>
            <a:endParaRPr lang="cs-CZ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buClr>
                <a:schemeClr val="dk1"/>
              </a:buClr>
              <a:buFont typeface="Cambria"/>
              <a:buNone/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9700" algn="l" rtl="0">
              <a:spcBef>
                <a:spcPts val="64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742950" marR="0" indent="-107950" algn="l" rtl="0">
              <a:spcBef>
                <a:spcPts val="560"/>
              </a:spcBef>
              <a:buClr>
                <a:schemeClr val="dk1"/>
              </a:buClr>
              <a:buFont typeface="Arial"/>
              <a:buChar char="–"/>
              <a:defRPr/>
            </a:lvl2pPr>
            <a:lvl3pPr marL="1143000" marR="0" indent="-76200" algn="l" rtl="0">
              <a:spcBef>
                <a:spcPts val="48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/>
            </a:lvl4pPr>
            <a:lvl5pPr marL="20574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/>
            </a:lvl5pPr>
            <a:lvl6pPr marL="25146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4" name="Shape 9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cs-CZ"/>
              <a:t>‹#›</a:t>
            </a:fld>
            <a:endParaRPr lang="cs-CZ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 cstate="print">
            <a:lum/>
          </a:blip>
          <a:srcRect/>
          <a:stretch>
            <a:fillRect r="86000" b="8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1331640" y="332656"/>
            <a:ext cx="7344816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55576" y="1600200"/>
            <a:ext cx="793122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AAB9063E-6802-4696-9C74-7CFB5774F15F}" type="slidenum">
              <a:rPr lang="cs-CZ" kern="1200" smtClean="0">
                <a:solidFill>
                  <a:prstClr val="white">
                    <a:lumMod val="50000"/>
                  </a:prstClr>
                </a:solidFill>
                <a:latin typeface="Cambria"/>
                <a:ea typeface="+mn-ea"/>
                <a:cs typeface="+mn-cs"/>
              </a:rPr>
              <a:pPr/>
              <a:t>‹#›</a:t>
            </a:fld>
            <a:endParaRPr lang="cs-CZ" kern="1200" dirty="0">
              <a:solidFill>
                <a:prstClr val="white">
                  <a:lumMod val="50000"/>
                </a:prstClr>
              </a:solidFill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510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hf hdr="0" ftr="0" dt="0"/>
  <p:txStyles>
    <p:titleStyle>
      <a:lvl1pPr algn="r" defTabSz="914400" rtl="0" eaLnBrk="1" latinLnBrk="0" hangingPunct="1">
        <a:spcBef>
          <a:spcPct val="0"/>
        </a:spcBef>
        <a:buNone/>
        <a:defRPr sz="2800" b="1" i="0" kern="1200" baseline="0">
          <a:solidFill>
            <a:srgbClr val="F0374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 cstate="print">
            <a:lum/>
          </a:blip>
          <a:srcRect/>
          <a:stretch>
            <a:fillRect r="86000" b="8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1331640" y="332656"/>
            <a:ext cx="7344816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55576" y="1600200"/>
            <a:ext cx="793122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AAB9063E-6802-4696-9C74-7CFB5774F15F}" type="slidenum">
              <a:rPr lang="cs-CZ" kern="1200" smtClean="0">
                <a:solidFill>
                  <a:prstClr val="white">
                    <a:lumMod val="50000"/>
                  </a:prstClr>
                </a:solidFill>
                <a:latin typeface="Cambria"/>
                <a:ea typeface="+mn-ea"/>
                <a:cs typeface="+mn-cs"/>
              </a:rPr>
              <a:pPr/>
              <a:t>‹#›</a:t>
            </a:fld>
            <a:endParaRPr lang="cs-CZ" kern="1200" dirty="0">
              <a:solidFill>
                <a:prstClr val="white">
                  <a:lumMod val="50000"/>
                </a:prstClr>
              </a:solidFill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3959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</p:sldLayoutIdLst>
  <p:hf hdr="0" ftr="0" dt="0"/>
  <p:txStyles>
    <p:titleStyle>
      <a:lvl1pPr algn="r" defTabSz="914400" rtl="0" eaLnBrk="1" latinLnBrk="0" hangingPunct="1">
        <a:spcBef>
          <a:spcPct val="0"/>
        </a:spcBef>
        <a:buNone/>
        <a:defRPr sz="2800" b="1" i="0" kern="1200" baseline="0">
          <a:solidFill>
            <a:srgbClr val="F0374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acr.cz/index.php/cz/o-ta-cr/interni-projekty-tacr.html" TargetMode="Externa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http://www.linkedin.com/company/technologick-agentura-esk-republiky" TargetMode="External"/><Relationship Id="rId7" Type="http://schemas.openxmlformats.org/officeDocument/2006/relationships/hyperlink" Target="http://twitter.com/TACR_cz" TargetMode="External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0.jpeg"/><Relationship Id="rId5" Type="http://schemas.openxmlformats.org/officeDocument/2006/relationships/hyperlink" Target="http://www.facebook.com/tacr.cz" TargetMode="External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openxmlformats.org/officeDocument/2006/relationships/hyperlink" Target="https://www.youtube.com/channel/UC1arGrQjwIKbQGDrpIB-n0A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cs-CZ" sz="1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cs-CZ" sz="1200" b="0" i="0" u="none" strike="noStrike" cap="none" baseline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7" name="Shape 1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23939"/>
            <a:ext cx="9179999" cy="68819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Interní projekty TA ČR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 smtClean="0"/>
              <a:t>3 projekty z OP LZZ, projekt INKA</a:t>
            </a:r>
          </a:p>
          <a:p>
            <a:pPr marL="0" indent="0">
              <a:buNone/>
            </a:pPr>
            <a:r>
              <a:rPr lang="cs-CZ" dirty="0" smtClean="0"/>
              <a:t>Co projekty přinesly – konkrétní příklady</a:t>
            </a:r>
            <a:endParaRPr lang="cs-CZ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Strategické </a:t>
            </a:r>
            <a:r>
              <a:rPr lang="cs-CZ" dirty="0"/>
              <a:t>mapy v oblasti </a:t>
            </a:r>
            <a:r>
              <a:rPr lang="cs-CZ" dirty="0" err="1" smtClean="0"/>
              <a:t>VaV</a:t>
            </a:r>
            <a:r>
              <a:rPr lang="cs-CZ" dirty="0" smtClean="0"/>
              <a:t>, metodika </a:t>
            </a:r>
            <a:r>
              <a:rPr lang="cs-CZ" dirty="0"/>
              <a:t>hodnocení účelové </a:t>
            </a:r>
            <a:r>
              <a:rPr lang="cs-CZ" dirty="0" smtClean="0"/>
              <a:t>podpory, využití </a:t>
            </a:r>
            <a:r>
              <a:rPr lang="cs-CZ" dirty="0"/>
              <a:t>metod analýzy </a:t>
            </a:r>
            <a:r>
              <a:rPr lang="cs-CZ" dirty="0" smtClean="0"/>
              <a:t>textů, podpora </a:t>
            </a:r>
            <a:r>
              <a:rPr lang="cs-CZ" dirty="0"/>
              <a:t>exportu výsledků </a:t>
            </a:r>
            <a:r>
              <a:rPr lang="cs-CZ" dirty="0" err="1" smtClean="0"/>
              <a:t>VaV</a:t>
            </a:r>
            <a:r>
              <a:rPr lang="cs-CZ" dirty="0" smtClean="0"/>
              <a:t>, metodika </a:t>
            </a:r>
            <a:r>
              <a:rPr lang="cs-CZ" dirty="0"/>
              <a:t>posuzování interních firemních projektů </a:t>
            </a:r>
            <a:r>
              <a:rPr lang="cs-CZ" dirty="0" err="1" smtClean="0"/>
              <a:t>VaV</a:t>
            </a:r>
            <a:r>
              <a:rPr lang="cs-CZ" dirty="0" smtClean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M</a:t>
            </a:r>
            <a:r>
              <a:rPr lang="cs-CZ" dirty="0" smtClean="0"/>
              <a:t>etodiku mapování inovačních kapacit v ČR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Výsledky již jsou postupně zveřejňovány na webu TA </a:t>
            </a:r>
            <a:r>
              <a:rPr lang="cs-CZ" dirty="0"/>
              <a:t>ČR: </a:t>
            </a:r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www.tacr.cz/index.php/cz/o-ta-cr/interni-projekty-tacr.html</a:t>
            </a:r>
            <a:r>
              <a:rPr lang="cs-CZ" dirty="0" smtClean="0"/>
              <a:t> 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6617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 txBox="1">
            <a:spLocks noGrp="1"/>
          </p:cNvSpPr>
          <p:nvPr>
            <p:ph type="title"/>
          </p:nvPr>
        </p:nvSpPr>
        <p:spPr>
          <a:xfrm>
            <a:off x="1484026" y="404663"/>
            <a:ext cx="6535712" cy="94445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rgbClr val="CC0000"/>
              </a:buClr>
              <a:buSzPct val="25000"/>
              <a:buFont typeface="Cambria"/>
              <a:buNone/>
            </a:pPr>
            <a:r>
              <a:rPr lang="cs-CZ" sz="3200" b="1" i="0" u="none" strike="noStrike" cap="none" baseline="0" dirty="0" smtClean="0">
                <a:solidFill>
                  <a:srgbClr val="F03741"/>
                </a:solidFill>
                <a:latin typeface="Cambria"/>
                <a:ea typeface="Cambria"/>
                <a:cs typeface="Cambria"/>
                <a:sym typeface="Cambria"/>
              </a:rPr>
              <a:t>    Děkuji </a:t>
            </a:r>
            <a:r>
              <a:rPr lang="cs-CZ" sz="3200" b="1" i="0" u="none" strike="noStrike" cap="none" baseline="0" dirty="0">
                <a:solidFill>
                  <a:srgbClr val="F03741"/>
                </a:solidFill>
                <a:latin typeface="Cambria"/>
                <a:ea typeface="Cambria"/>
                <a:cs typeface="Cambria"/>
                <a:sym typeface="Cambria"/>
              </a:rPr>
              <a:t>za pozornost!</a:t>
            </a:r>
          </a:p>
        </p:txBody>
      </p:sp>
      <p:sp>
        <p:nvSpPr>
          <p:cNvPr id="248" name="Shape 248"/>
          <p:cNvSpPr txBox="1">
            <a:spLocks noGrp="1"/>
          </p:cNvSpPr>
          <p:nvPr>
            <p:ph type="body" idx="1"/>
          </p:nvPr>
        </p:nvSpPr>
        <p:spPr>
          <a:xfrm>
            <a:off x="0" y="5281934"/>
            <a:ext cx="9144000" cy="78908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28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cs-CZ" sz="1400" b="1" i="0" u="none" strike="noStrike" cap="none" baseline="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Web: </a:t>
            </a:r>
            <a:r>
              <a:rPr lang="cs-CZ" sz="1400" b="1" i="0" u="sng" strike="noStrike" cap="none" baseline="0" dirty="0" smtClean="0">
                <a:solidFill>
                  <a:srgbClr val="F03741"/>
                </a:solidFill>
                <a:latin typeface="Cambria"/>
                <a:ea typeface="Cambria"/>
                <a:cs typeface="Cambria"/>
                <a:sym typeface="Cambria"/>
              </a:rPr>
              <a:t>www.tacr.cz</a:t>
            </a:r>
          </a:p>
        </p:txBody>
      </p:sp>
      <p:pic>
        <p:nvPicPr>
          <p:cNvPr id="2" name="Obrázek 1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8392" y="6258618"/>
            <a:ext cx="540000" cy="540000"/>
          </a:xfrm>
          <a:prstGeom prst="rect">
            <a:avLst/>
          </a:prstGeom>
        </p:spPr>
      </p:pic>
      <p:pic>
        <p:nvPicPr>
          <p:cNvPr id="3" name="Obrázek 2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6131" y="6239136"/>
            <a:ext cx="540000" cy="540000"/>
          </a:xfrm>
          <a:prstGeom prst="rect">
            <a:avLst/>
          </a:prstGeom>
        </p:spPr>
      </p:pic>
      <p:pic>
        <p:nvPicPr>
          <p:cNvPr id="4" name="Obrázek 3">
            <a:hlinkClick r:id="rId7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83871" y="6259582"/>
            <a:ext cx="540000" cy="540000"/>
          </a:xfrm>
          <a:prstGeom prst="rect">
            <a:avLst/>
          </a:prstGeom>
        </p:spPr>
      </p:pic>
      <p:pic>
        <p:nvPicPr>
          <p:cNvPr id="5" name="Obrázek 4">
            <a:hlinkClick r:id="rId9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04964" y="6259582"/>
            <a:ext cx="540000" cy="54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778" y="1717478"/>
            <a:ext cx="5346685" cy="35644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64180" y="3011748"/>
            <a:ext cx="967879" cy="975916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>
            <a:spLocks noGrp="1"/>
          </p:cNvSpPr>
          <p:nvPr>
            <p:ph type="title"/>
          </p:nvPr>
        </p:nvSpPr>
        <p:spPr>
          <a:xfrm>
            <a:off x="0" y="620687"/>
            <a:ext cx="9144000" cy="252027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buClr>
                <a:srgbClr val="CC0000"/>
              </a:buClr>
              <a:buSzPct val="25000"/>
              <a:buFont typeface="Cambria"/>
              <a:buNone/>
            </a:pPr>
            <a:r>
              <a:rPr lang="cs-CZ" sz="3200" b="1" i="0" u="none" strike="noStrike" cap="none" baseline="0" dirty="0" smtClean="0">
                <a:solidFill>
                  <a:srgbClr val="F03741"/>
                </a:solidFill>
                <a:latin typeface="Cambria"/>
                <a:ea typeface="Cambria"/>
                <a:cs typeface="Cambria"/>
                <a:sym typeface="Cambria"/>
              </a:rPr>
              <a:t>Aktuální informace </a:t>
            </a:r>
            <a:br>
              <a:rPr lang="cs-CZ" sz="3200" b="1" i="0" u="none" strike="noStrike" cap="none" baseline="0" dirty="0" smtClean="0">
                <a:solidFill>
                  <a:srgbClr val="F03741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cs-CZ" sz="3200" b="1" i="0" u="none" strike="noStrike" cap="none" baseline="0" dirty="0" smtClean="0">
                <a:solidFill>
                  <a:srgbClr val="F03741"/>
                </a:solidFill>
                <a:latin typeface="Cambria"/>
                <a:ea typeface="Cambria"/>
                <a:cs typeface="Cambria"/>
                <a:sym typeface="Cambria"/>
              </a:rPr>
              <a:t>z Technologické agentury ČR</a:t>
            </a:r>
            <a:br>
              <a:rPr lang="cs-CZ" sz="3200" b="1" i="0" u="none" strike="noStrike" cap="none" baseline="0" dirty="0" smtClean="0">
                <a:solidFill>
                  <a:srgbClr val="F03741"/>
                </a:solidFill>
                <a:latin typeface="Cambria"/>
                <a:ea typeface="Cambria"/>
                <a:cs typeface="Cambria"/>
                <a:sym typeface="Cambria"/>
              </a:rPr>
            </a:br>
            <a:endParaRPr lang="cs-CZ" sz="3200" b="1" i="0" u="none" strike="noStrike" cap="none" baseline="0" dirty="0">
              <a:solidFill>
                <a:srgbClr val="F0374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73" name="Shape 173"/>
          <p:cNvSpPr txBox="1"/>
          <p:nvPr/>
        </p:nvSpPr>
        <p:spPr>
          <a:xfrm>
            <a:off x="0" y="3429000"/>
            <a:ext cx="9144000" cy="187220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00000"/>
              </a:buClr>
              <a:buSzPct val="25000"/>
              <a:buFont typeface="Cambria"/>
              <a:buNone/>
            </a:pPr>
            <a:r>
              <a:rPr lang="cs-CZ" sz="2800" b="1" i="0" u="none" strike="noStrike" cap="none" baseline="0" dirty="0" smtClean="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Miroslav Janeček</a:t>
            </a:r>
            <a:endParaRPr lang="cs-CZ" sz="2800" b="1" i="0" u="none" strike="noStrike" cap="none" baseline="0" dirty="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spcBef>
                <a:spcPts val="0"/>
              </a:spcBef>
              <a:buClr>
                <a:srgbClr val="000000"/>
              </a:buClr>
              <a:buSzPct val="25000"/>
              <a:buFont typeface="Cambria"/>
              <a:buNone/>
            </a:pPr>
            <a:r>
              <a:rPr lang="cs-CZ" sz="2400" b="0" i="0" u="none" strike="noStrike" cap="none" baseline="0" dirty="0" smtClean="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Člen předsednictva TA </a:t>
            </a:r>
            <a:r>
              <a:rPr lang="cs-CZ" sz="2400" b="0" i="0" u="none" strike="noStrike" cap="none" baseline="0" dirty="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ČR</a:t>
            </a:r>
          </a:p>
        </p:txBody>
      </p:sp>
      <p:sp>
        <p:nvSpPr>
          <p:cNvPr id="174" name="Shape 174"/>
          <p:cNvSpPr txBox="1"/>
          <p:nvPr/>
        </p:nvSpPr>
        <p:spPr>
          <a:xfrm>
            <a:off x="0" y="5589239"/>
            <a:ext cx="9144000" cy="85496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 algn="ctr">
              <a:lnSpc>
                <a:spcPct val="150000"/>
              </a:lnSpc>
              <a:buClr>
                <a:srgbClr val="CC0000"/>
              </a:buClr>
              <a:buSzPct val="25000"/>
            </a:pPr>
            <a:r>
              <a:rPr lang="cs-CZ" sz="1800" b="1" i="1" dirty="0" smtClean="0">
                <a:solidFill>
                  <a:srgbClr val="F03741"/>
                </a:solidFill>
                <a:latin typeface="Cambria"/>
                <a:ea typeface="Cambria"/>
                <a:cs typeface="Cambria"/>
                <a:sym typeface="Cambria"/>
              </a:rPr>
              <a:t>Seminář, Olomouc</a:t>
            </a:r>
          </a:p>
          <a:p>
            <a:pPr lvl="0" algn="ctr">
              <a:lnSpc>
                <a:spcPct val="150000"/>
              </a:lnSpc>
              <a:buClr>
                <a:srgbClr val="CC0000"/>
              </a:buClr>
              <a:buSzPct val="25000"/>
            </a:pPr>
            <a:r>
              <a:rPr lang="cs-CZ" sz="1800" dirty="0" smtClean="0">
                <a:solidFill>
                  <a:srgbClr val="F03741"/>
                </a:solidFill>
                <a:latin typeface="Cambria"/>
                <a:ea typeface="Cambria"/>
                <a:cs typeface="Cambria"/>
                <a:sym typeface="Cambria"/>
              </a:rPr>
              <a:t>11</a:t>
            </a:r>
            <a:r>
              <a:rPr lang="cs-CZ" sz="1800" b="0" i="0" u="none" strike="noStrike" cap="none" baseline="0" dirty="0" smtClean="0">
                <a:solidFill>
                  <a:srgbClr val="F03741"/>
                </a:solidFill>
                <a:latin typeface="Cambria"/>
                <a:ea typeface="Cambria"/>
                <a:cs typeface="Cambria"/>
                <a:sym typeface="Cambria"/>
              </a:rPr>
              <a:t>. </a:t>
            </a:r>
            <a:r>
              <a:rPr lang="cs-CZ" sz="1800" dirty="0">
                <a:solidFill>
                  <a:srgbClr val="F03741"/>
                </a:solidFill>
                <a:latin typeface="Cambria"/>
                <a:ea typeface="Cambria"/>
                <a:cs typeface="Cambria"/>
                <a:sym typeface="Cambria"/>
              </a:rPr>
              <a:t>k</a:t>
            </a:r>
            <a:r>
              <a:rPr lang="cs-CZ" sz="1800" b="0" i="0" u="none" strike="noStrike" cap="none" baseline="0" dirty="0" smtClean="0">
                <a:solidFill>
                  <a:srgbClr val="F03741"/>
                </a:solidFill>
                <a:latin typeface="Cambria"/>
                <a:ea typeface="Cambria"/>
                <a:cs typeface="Cambria"/>
                <a:sym typeface="Cambria"/>
              </a:rPr>
              <a:t>větna 2016</a:t>
            </a:r>
            <a:endParaRPr lang="cs-CZ" sz="1800" b="0" i="0" u="none" strike="noStrike" cap="none" baseline="0" dirty="0">
              <a:solidFill>
                <a:srgbClr val="F0374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Programy TA ČR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cs-CZ" sz="2100" dirty="0" smtClean="0"/>
          </a:p>
          <a:p>
            <a:r>
              <a:rPr lang="cs-CZ" sz="2600" b="1" dirty="0"/>
              <a:t>ALFA</a:t>
            </a:r>
            <a:r>
              <a:rPr lang="cs-CZ" sz="2600" dirty="0"/>
              <a:t> – </a:t>
            </a:r>
            <a:r>
              <a:rPr lang="cs-CZ" sz="2600" dirty="0">
                <a:solidFill>
                  <a:schemeClr val="dk1"/>
                </a:solidFill>
                <a:sym typeface="Arial"/>
              </a:rPr>
              <a:t>podpora VaV zejména v oblasti progresivních technologií, materiálů a systémů, energetických zdrojů a ochrany a tvorby ŽP a dále v oblasti udržitelného rozvoje dopravy,</a:t>
            </a:r>
          </a:p>
          <a:p>
            <a:r>
              <a:rPr lang="cs-CZ" sz="2600" b="1" dirty="0">
                <a:solidFill>
                  <a:schemeClr val="dk1"/>
                </a:solidFill>
                <a:sym typeface="Arial"/>
              </a:rPr>
              <a:t>BETA</a:t>
            </a:r>
            <a:r>
              <a:rPr lang="cs-CZ" sz="2600" dirty="0">
                <a:solidFill>
                  <a:schemeClr val="dk1"/>
                </a:solidFill>
                <a:sym typeface="Arial"/>
              </a:rPr>
              <a:t> </a:t>
            </a:r>
            <a:r>
              <a:rPr lang="cs-CZ" sz="2600" dirty="0"/>
              <a:t>–</a:t>
            </a:r>
            <a:r>
              <a:rPr lang="cs-CZ" sz="2600" dirty="0">
                <a:solidFill>
                  <a:schemeClr val="dk1"/>
                </a:solidFill>
                <a:sym typeface="Arial"/>
              </a:rPr>
              <a:t> </a:t>
            </a:r>
            <a:r>
              <a:rPr lang="cs-CZ" sz="2600" dirty="0"/>
              <a:t> p</a:t>
            </a:r>
            <a:r>
              <a:rPr lang="cs-CZ" sz="2600" dirty="0">
                <a:solidFill>
                  <a:schemeClr val="dk1"/>
                </a:solidFill>
                <a:sym typeface="Arial"/>
              </a:rPr>
              <a:t>rogram veřejných zakázek VaVaI pro potřeby státní správy,</a:t>
            </a:r>
          </a:p>
          <a:p>
            <a:r>
              <a:rPr lang="cs-CZ" sz="2600" b="1" dirty="0">
                <a:solidFill>
                  <a:schemeClr val="dk1"/>
                </a:solidFill>
                <a:sym typeface="Arial"/>
              </a:rPr>
              <a:t>OMEGA</a:t>
            </a:r>
            <a:r>
              <a:rPr lang="cs-CZ" sz="2600" dirty="0">
                <a:solidFill>
                  <a:schemeClr val="dk1"/>
                </a:solidFill>
                <a:sym typeface="Arial"/>
              </a:rPr>
              <a:t> </a:t>
            </a:r>
            <a:r>
              <a:rPr lang="cs-CZ" sz="2600" dirty="0"/>
              <a:t>–</a:t>
            </a:r>
            <a:r>
              <a:rPr lang="cs-CZ" sz="2600" dirty="0">
                <a:solidFill>
                  <a:schemeClr val="dk1"/>
                </a:solidFill>
                <a:sym typeface="Arial"/>
              </a:rPr>
              <a:t> program je zaměřen na podporu projektů, jejichž výsledky mají vysoký potenciál pro uplatnění v řadě oblastí celospolečenského života obyvatel ČR,</a:t>
            </a:r>
          </a:p>
          <a:p>
            <a:r>
              <a:rPr lang="cs-CZ" sz="2600" b="1" dirty="0"/>
              <a:t>Centra kompetence </a:t>
            </a:r>
            <a:r>
              <a:rPr lang="cs-CZ" sz="2600" dirty="0"/>
              <a:t>– </a:t>
            </a:r>
            <a:r>
              <a:rPr lang="cs-CZ" sz="2600" dirty="0">
                <a:solidFill>
                  <a:schemeClr val="dk1"/>
                </a:solidFill>
                <a:sym typeface="Arial"/>
              </a:rPr>
              <a:t>program zaměřený na podporu vzniku a činnosti center VaVaI v progresivních oborech s vysokým aplikačním a inovativním potenciálem a perspektivou pro značný přínos k růstu konkurenceschopnosti ČR,</a:t>
            </a:r>
          </a:p>
          <a:p>
            <a:r>
              <a:rPr lang="cs-CZ" sz="2600" b="1" dirty="0">
                <a:solidFill>
                  <a:schemeClr val="dk1"/>
                </a:solidFill>
                <a:sym typeface="Arial"/>
              </a:rPr>
              <a:t>EPSILON </a:t>
            </a:r>
            <a:r>
              <a:rPr lang="cs-CZ" sz="2600" dirty="0"/>
              <a:t>–</a:t>
            </a:r>
            <a:r>
              <a:rPr lang="cs-CZ" sz="2600" dirty="0">
                <a:solidFill>
                  <a:schemeClr val="dk1"/>
                </a:solidFill>
                <a:sym typeface="Arial"/>
              </a:rPr>
              <a:t> podpora projektů, jejichž výsledky mají vysoký potenciál pro rychlé uplatnění v nových produktech, výrobních postupech a službách,</a:t>
            </a:r>
          </a:p>
          <a:p>
            <a:r>
              <a:rPr lang="cs-CZ" sz="2600" b="1" dirty="0">
                <a:solidFill>
                  <a:schemeClr val="dk1"/>
                </a:solidFill>
                <a:sym typeface="Arial"/>
              </a:rPr>
              <a:t>GAMA</a:t>
            </a:r>
            <a:r>
              <a:rPr lang="cs-CZ" sz="2600" dirty="0">
                <a:solidFill>
                  <a:schemeClr val="dk1"/>
                </a:solidFill>
                <a:sym typeface="Arial"/>
              </a:rPr>
              <a:t> </a:t>
            </a:r>
            <a:r>
              <a:rPr lang="cs-CZ" sz="2600" dirty="0"/>
              <a:t>–</a:t>
            </a:r>
            <a:r>
              <a:rPr lang="cs-CZ" sz="2600" dirty="0">
                <a:solidFill>
                  <a:schemeClr val="dk1"/>
                </a:solidFill>
                <a:sym typeface="Arial"/>
              </a:rPr>
              <a:t> podpora ověření výsledků VaV z hlediska jejich praktického uplatnění a na přípravu jejich následného komerčního využití,</a:t>
            </a:r>
          </a:p>
          <a:p>
            <a:r>
              <a:rPr lang="cs-CZ" sz="2600" b="1" dirty="0">
                <a:solidFill>
                  <a:schemeClr val="dk1"/>
                </a:solidFill>
                <a:sym typeface="Arial"/>
              </a:rPr>
              <a:t>DELTA</a:t>
            </a:r>
            <a:r>
              <a:rPr lang="cs-CZ" sz="2600" dirty="0">
                <a:solidFill>
                  <a:schemeClr val="dk1"/>
                </a:solidFill>
                <a:sym typeface="Arial"/>
              </a:rPr>
              <a:t> </a:t>
            </a:r>
            <a:r>
              <a:rPr lang="cs-CZ" sz="2600" dirty="0"/>
              <a:t>–</a:t>
            </a:r>
            <a:r>
              <a:rPr lang="cs-CZ" sz="2600" dirty="0">
                <a:solidFill>
                  <a:schemeClr val="dk1"/>
                </a:solidFill>
                <a:sym typeface="Arial"/>
              </a:rPr>
              <a:t> program podpory spolupráce v VaV prostřednictvím společných projektů technologických a inovačních </a:t>
            </a:r>
            <a:r>
              <a:rPr lang="cs-CZ" sz="2600" dirty="0" smtClean="0">
                <a:solidFill>
                  <a:schemeClr val="dk1"/>
                </a:solidFill>
                <a:sym typeface="Arial"/>
              </a:rPr>
              <a:t>agentur</a:t>
            </a:r>
            <a:endParaRPr lang="en-GB" sz="2600" dirty="0"/>
          </a:p>
        </p:txBody>
      </p:sp>
    </p:spTree>
    <p:extLst>
      <p:ext uri="{BB962C8B-B14F-4D97-AF65-F5344CB8AC3E}">
        <p14:creationId xmlns:p14="http://schemas.microsoft.com/office/powerpoint/2010/main" val="838161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27583" y="0"/>
            <a:ext cx="7344816" cy="1304764"/>
          </a:xfrm>
        </p:spPr>
        <p:txBody>
          <a:bodyPr>
            <a:normAutofit/>
          </a:bodyPr>
          <a:lstStyle/>
          <a:p>
            <a:r>
              <a:rPr lang="cs-CZ" sz="2500" dirty="0"/>
              <a:t>Rozpočet TA ČR</a:t>
            </a:r>
            <a:r>
              <a:rPr lang="cs-CZ" sz="2500" b="0" dirty="0"/>
              <a:t/>
            </a:r>
            <a:br>
              <a:rPr lang="cs-CZ" sz="2500" b="0" dirty="0"/>
            </a:br>
            <a:r>
              <a:rPr lang="cs-CZ" sz="2000" b="0" dirty="0"/>
              <a:t>(Střednědobý </a:t>
            </a:r>
            <a:r>
              <a:rPr lang="cs-CZ" sz="2000" b="0" dirty="0" smtClean="0"/>
              <a:t>výhled – návrh TA ČR)</a:t>
            </a:r>
            <a:endParaRPr lang="cs-CZ" sz="2000" dirty="0"/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2246073"/>
              </p:ext>
            </p:extLst>
          </p:nvPr>
        </p:nvGraphicFramePr>
        <p:xfrm>
          <a:off x="865822" y="1615590"/>
          <a:ext cx="8006577" cy="4531652"/>
        </p:xfrm>
        <a:graphic>
          <a:graphicData uri="http://schemas.openxmlformats.org/drawingml/2006/table">
            <a:tbl>
              <a:tblPr/>
              <a:tblGrid>
                <a:gridCol w="2106993">
                  <a:extLst>
                    <a:ext uri="{9D8B030D-6E8A-4147-A177-3AD203B41FA5}">
                      <a16:colId xmlns="" xmlns:a16="http://schemas.microsoft.com/office/drawing/2014/main" val="2095653443"/>
                    </a:ext>
                  </a:extLst>
                </a:gridCol>
                <a:gridCol w="1957466">
                  <a:extLst>
                    <a:ext uri="{9D8B030D-6E8A-4147-A177-3AD203B41FA5}">
                      <a16:colId xmlns="" xmlns:a16="http://schemas.microsoft.com/office/drawing/2014/main" val="1255808491"/>
                    </a:ext>
                  </a:extLst>
                </a:gridCol>
                <a:gridCol w="1957466">
                  <a:extLst>
                    <a:ext uri="{9D8B030D-6E8A-4147-A177-3AD203B41FA5}">
                      <a16:colId xmlns="" xmlns:a16="http://schemas.microsoft.com/office/drawing/2014/main" val="245400594"/>
                    </a:ext>
                  </a:extLst>
                </a:gridCol>
                <a:gridCol w="1984652">
                  <a:extLst>
                    <a:ext uri="{9D8B030D-6E8A-4147-A177-3AD203B41FA5}">
                      <a16:colId xmlns="" xmlns:a16="http://schemas.microsoft.com/office/drawing/2014/main" val="2856315095"/>
                    </a:ext>
                  </a:extLst>
                </a:gridCol>
              </a:tblGrid>
              <a:tr h="19829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400" b="1" u="none" strike="noStrike" kern="1200" cap="none" baseline="0" dirty="0">
                          <a:solidFill>
                            <a:schemeClr val="bg1"/>
                          </a:solidFill>
                          <a:latin typeface="Cambria"/>
                          <a:ea typeface="Cambria"/>
                          <a:cs typeface="Cambria"/>
                        </a:rPr>
                        <a:t>[tis. Kč]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400" b="1" u="none" strike="noStrike" kern="1200" cap="none" baseline="0" dirty="0">
                          <a:solidFill>
                            <a:schemeClr val="bg1"/>
                          </a:solidFill>
                          <a:latin typeface="Cambria"/>
                          <a:ea typeface="Cambria"/>
                          <a:cs typeface="Cambria"/>
                        </a:rPr>
                        <a:t>2016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400" b="1" u="none" strike="noStrike" kern="1200" cap="none" baseline="0" dirty="0">
                          <a:solidFill>
                            <a:schemeClr val="bg1"/>
                          </a:solidFill>
                          <a:latin typeface="Cambria"/>
                          <a:ea typeface="Cambria"/>
                          <a:cs typeface="Cambria"/>
                        </a:rPr>
                        <a:t>2017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400" b="1" u="none" strike="noStrike" kern="1200" cap="none" baseline="0" dirty="0">
                          <a:solidFill>
                            <a:schemeClr val="bg1"/>
                          </a:solidFill>
                          <a:latin typeface="Cambria"/>
                          <a:ea typeface="Cambria"/>
                          <a:cs typeface="Cambria"/>
                        </a:rPr>
                        <a:t>2018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60894380"/>
                  </a:ext>
                </a:extLst>
              </a:tr>
              <a:tr h="347012">
                <a:tc>
                  <a:txBody>
                    <a:bodyPr/>
                    <a:lstStyle/>
                    <a:p>
                      <a:pPr marL="180000" marR="0" lvl="0" indent="-2199" algn="l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400" b="0" i="0" u="none" strike="noStrike" kern="1200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ALFA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2199" algn="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500" b="0" i="0" u="none" strike="noStrike" kern="1200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1 134 835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2199" algn="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500" b="0" i="0" u="none" strike="noStrike" kern="1200" cap="none" baseline="0" dirty="0" smtClean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593 639</a:t>
                      </a:r>
                      <a:endParaRPr lang="cs-CZ" sz="1500" b="0" i="0" u="none" strike="noStrike" kern="1200" cap="none" baseline="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2199" algn="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500" b="0" i="0" u="none" strike="noStrike" kern="1200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50 000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10548773"/>
                  </a:ext>
                </a:extLst>
              </a:tr>
              <a:tr h="198293">
                <a:tc>
                  <a:txBody>
                    <a:bodyPr/>
                    <a:lstStyle/>
                    <a:p>
                      <a:pPr marL="180000" marR="0" lvl="0" indent="-2199" algn="l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400" b="0" i="0" u="none" strike="noStrike" kern="1200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BETA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2199" algn="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500" b="0" i="0" u="none" strike="noStrike" kern="1200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123 930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2199" algn="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500" b="0" i="0" u="none" strike="noStrike" kern="1200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x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2199" algn="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500" b="0" i="0" u="none" strike="noStrike" kern="1200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x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45362523"/>
                  </a:ext>
                </a:extLst>
              </a:tr>
              <a:tr h="198293">
                <a:tc>
                  <a:txBody>
                    <a:bodyPr/>
                    <a:lstStyle/>
                    <a:p>
                      <a:pPr marL="180000" marR="0" lvl="0" indent="-2199" algn="l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400" b="0" i="0" u="none" strike="noStrike" kern="1200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OMEGA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2199" algn="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500" b="0" i="0" u="none" strike="noStrike" kern="1200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51 500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2199" algn="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500" b="0" i="0" u="none" strike="noStrike" kern="1200" cap="none" baseline="0" dirty="0" smtClean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65 373</a:t>
                      </a:r>
                      <a:endParaRPr lang="cs-CZ" sz="1500" b="0" i="0" u="none" strike="noStrike" kern="1200" cap="none" baseline="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2199" algn="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500" b="0" i="0" u="none" strike="noStrike" kern="1200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x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61076563"/>
                  </a:ext>
                </a:extLst>
              </a:tr>
              <a:tr h="365179">
                <a:tc>
                  <a:txBody>
                    <a:bodyPr/>
                    <a:lstStyle/>
                    <a:p>
                      <a:pPr marL="180000" marR="0" lvl="0" indent="-2199" algn="l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400" b="0" i="0" u="none" strike="noStrike" kern="1200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Centra kompetence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2199" algn="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500" b="0" i="0" u="none" strike="noStrike" kern="1200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894 150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2199" algn="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500" b="0" i="0" u="none" strike="noStrike" kern="1200" cap="none" baseline="0" dirty="0" smtClean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930 006 </a:t>
                      </a:r>
                      <a:endParaRPr lang="cs-CZ" sz="1500" b="0" i="0" u="none" strike="noStrike" kern="1200" cap="none" baseline="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2199" algn="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500" b="0" i="0" u="none" strike="noStrike" kern="1200" cap="none" baseline="0" dirty="0" smtClean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823 368</a:t>
                      </a:r>
                      <a:endParaRPr lang="cs-CZ" sz="1500" b="0" i="0" u="none" strike="noStrike" kern="1200" cap="none" baseline="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02882748"/>
                  </a:ext>
                </a:extLst>
              </a:tr>
              <a:tr h="347012">
                <a:tc>
                  <a:txBody>
                    <a:bodyPr/>
                    <a:lstStyle/>
                    <a:p>
                      <a:pPr marL="180000" marR="0" lvl="0" indent="-2199" algn="l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400" b="0" i="0" u="none" strike="noStrike" kern="1200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EPSILON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2199" algn="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500" b="0" i="0" u="none" strike="noStrike" kern="1200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283 477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2199" algn="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500" b="0" i="0" u="none" strike="noStrike" kern="1200" cap="none" baseline="0" dirty="0" smtClean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970 249</a:t>
                      </a:r>
                      <a:endParaRPr lang="cs-CZ" sz="1500" b="0" i="0" u="none" strike="noStrike" kern="1200" cap="none" baseline="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2199" algn="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500" b="0" i="0" u="none" strike="noStrike" kern="1200" cap="none" baseline="0" dirty="0" smtClean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1 261 437</a:t>
                      </a:r>
                      <a:endParaRPr lang="cs-CZ" sz="1500" b="0" i="0" u="none" strike="noStrike" kern="1200" cap="none" baseline="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30482629"/>
                  </a:ext>
                </a:extLst>
              </a:tr>
              <a:tr h="198293">
                <a:tc>
                  <a:txBody>
                    <a:bodyPr/>
                    <a:lstStyle/>
                    <a:p>
                      <a:pPr marL="180000" marR="0" lvl="0" indent="-2199" algn="l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400" b="0" i="0" u="none" strike="noStrike" kern="1200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GAMA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2199" algn="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500" b="0" i="0" u="none" strike="noStrike" kern="1200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139 000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2199" algn="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500" b="0" i="0" u="none" strike="noStrike" kern="1200" cap="none" baseline="0" dirty="0" smtClean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155 469</a:t>
                      </a:r>
                      <a:endParaRPr lang="cs-CZ" sz="1500" b="0" i="0" u="none" strike="noStrike" kern="1200" cap="none" baseline="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2199" algn="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500" b="0" i="0" u="none" strike="noStrike" kern="1200" cap="none" baseline="0" dirty="0" smtClean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141 186</a:t>
                      </a:r>
                      <a:endParaRPr lang="cs-CZ" sz="1500" b="0" i="0" u="none" strike="noStrike" kern="1200" cap="none" baseline="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47782197"/>
                  </a:ext>
                </a:extLst>
              </a:tr>
              <a:tr h="198293">
                <a:tc>
                  <a:txBody>
                    <a:bodyPr/>
                    <a:lstStyle/>
                    <a:p>
                      <a:pPr marL="180000" marR="0" lvl="0" indent="-2199" algn="l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400" b="0" i="0" u="none" strike="noStrike" kern="1200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DELTA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2199" algn="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500" b="0" i="0" u="none" strike="noStrike" kern="1200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225 619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2199" algn="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500" b="0" i="0" u="none" strike="noStrike" kern="1200" cap="none" baseline="0" dirty="0" smtClean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109 375</a:t>
                      </a:r>
                      <a:endParaRPr lang="cs-CZ" sz="1500" b="0" i="0" u="none" strike="noStrike" kern="1200" cap="none" baseline="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2199" algn="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500" b="0" i="0" u="none" strike="noStrike" kern="1200" cap="none" baseline="0" dirty="0" smtClean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255 537</a:t>
                      </a:r>
                      <a:endParaRPr lang="cs-CZ" sz="1500" b="0" i="0" u="none" strike="noStrike" kern="1200" cap="none" baseline="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56710641"/>
                  </a:ext>
                </a:extLst>
              </a:tr>
              <a:tr h="366667">
                <a:tc>
                  <a:txBody>
                    <a:bodyPr/>
                    <a:lstStyle/>
                    <a:p>
                      <a:pPr marL="180000" marR="0" lvl="0" indent="-2199" algn="l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400" b="0" i="0" u="none" strike="noStrike" kern="1200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Předpokládané programy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2199" algn="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500" b="0" i="0" u="none" strike="noStrike" kern="1200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x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2199" algn="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500" b="0" i="0" u="none" strike="noStrike" kern="1200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x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2199" algn="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500" b="0" i="0" u="none" strike="noStrike" kern="1200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713 586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48465778"/>
                  </a:ext>
                </a:extLst>
              </a:tr>
              <a:tr h="198293">
                <a:tc>
                  <a:txBody>
                    <a:bodyPr/>
                    <a:lstStyle/>
                    <a:p>
                      <a:pPr marL="180000" marR="0" lvl="0" indent="-2199" algn="l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400" b="0" i="0" u="none" strike="noStrike" kern="1200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ZÉTA*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2199" algn="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500" b="0" i="0" u="none" strike="noStrike" kern="1200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x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2199" algn="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500" b="0" i="0" u="none" strike="noStrike" kern="1200" cap="none" baseline="0" dirty="0" smtClean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30 000</a:t>
                      </a:r>
                      <a:endParaRPr lang="cs-CZ" sz="1500" b="0" i="0" u="none" strike="noStrike" kern="1200" cap="none" baseline="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2199" algn="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500" b="0" i="0" u="none" strike="noStrike" kern="1200" cap="none" baseline="0" dirty="0" smtClean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89 819</a:t>
                      </a:r>
                      <a:endParaRPr lang="cs-CZ" sz="1500" b="0" i="0" u="none" strike="noStrike" kern="1200" cap="none" baseline="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16324297"/>
                  </a:ext>
                </a:extLst>
              </a:tr>
              <a:tr h="198293">
                <a:tc>
                  <a:txBody>
                    <a:bodyPr/>
                    <a:lstStyle/>
                    <a:p>
                      <a:pPr marL="180000" marR="0" lvl="0" indent="-2199" algn="l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400" b="0" i="0" u="none" strike="noStrike" kern="1200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BETA2*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2199" algn="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500" b="0" i="0" u="none" strike="noStrike" kern="1200" cap="none" baseline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x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2199" algn="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500" b="0" i="0" u="none" strike="noStrike" kern="1200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300 000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2199" algn="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500" b="0" i="0" u="none" strike="noStrike" kern="1200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310 000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29756399"/>
                  </a:ext>
                </a:extLst>
              </a:tr>
              <a:tr h="382237">
                <a:tc>
                  <a:txBody>
                    <a:bodyPr/>
                    <a:lstStyle/>
                    <a:p>
                      <a:pPr marL="180000" marR="0" lvl="0" indent="-2199" algn="l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400" b="0" i="0" u="none" strike="noStrike" kern="1200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Institucionální podpora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2199" algn="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500" b="0" i="0" u="none" strike="noStrike" kern="1200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106 428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2199" algn="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500" b="0" i="0" u="none" strike="noStrike" kern="1200" cap="none" baseline="0" dirty="0" smtClean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106 445</a:t>
                      </a:r>
                      <a:endParaRPr lang="cs-CZ" sz="1500" b="0" i="0" u="none" strike="noStrike" kern="1200" cap="none" baseline="0" dirty="0">
                        <a:solidFill>
                          <a:schemeClr val="tx1"/>
                        </a:solidFill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2199" algn="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cs-CZ" sz="1500" b="0" i="0" u="none" strike="noStrike" kern="1200" cap="none" baseline="0" dirty="0">
                          <a:solidFill>
                            <a:schemeClr val="tx1"/>
                          </a:solidFill>
                          <a:latin typeface="Cambria"/>
                          <a:ea typeface="Cambria"/>
                          <a:cs typeface="Cambria"/>
                        </a:rPr>
                        <a:t>106 445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09805518"/>
                  </a:ext>
                </a:extLst>
              </a:tr>
              <a:tr h="347012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CELKEM</a:t>
                      </a:r>
                      <a:endParaRPr lang="cs-CZ" sz="1400" dirty="0">
                        <a:effectLst/>
                        <a:latin typeface="+mj-lt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5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2 958 939</a:t>
                      </a:r>
                      <a:endParaRPr lang="cs-CZ" sz="1500" dirty="0">
                        <a:effectLst/>
                        <a:latin typeface="+mj-lt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5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3 </a:t>
                      </a:r>
                      <a:r>
                        <a:rPr lang="cs-CZ" sz="1500" b="1" i="0" u="none" strike="noStrike" smtClean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288</a:t>
                      </a:r>
                      <a:r>
                        <a:rPr lang="cs-CZ" sz="1500" b="1" i="0" u="none" strike="noStrike" baseline="0" smtClean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cs-CZ" sz="1500" b="1" i="0" u="none" strike="noStrike" smtClean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956</a:t>
                      </a:r>
                      <a:endParaRPr lang="cs-CZ" sz="1500" dirty="0">
                        <a:effectLst/>
                        <a:latin typeface="+mj-lt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5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3 </a:t>
                      </a:r>
                      <a:r>
                        <a:rPr lang="cs-CZ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768 956</a:t>
                      </a:r>
                      <a:endParaRPr lang="cs-CZ" sz="1500" dirty="0">
                        <a:effectLst/>
                        <a:latin typeface="+mj-lt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434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02700125"/>
                  </a:ext>
                </a:extLst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337744" y="1823095"/>
            <a:ext cx="15304337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590880" y="6437252"/>
            <a:ext cx="16658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i="1" dirty="0">
                <a:latin typeface="+mj-lt"/>
              </a:rPr>
              <a:t>* Návrh programu</a:t>
            </a:r>
          </a:p>
        </p:txBody>
      </p:sp>
    </p:spTree>
    <p:extLst>
      <p:ext uri="{BB962C8B-B14F-4D97-AF65-F5344CB8AC3E}">
        <p14:creationId xmlns:p14="http://schemas.microsoft.com/office/powerpoint/2010/main" val="2747605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Programy TA ČR - tvorba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doposud </a:t>
            </a:r>
            <a:r>
              <a:rPr lang="cs-CZ" sz="2400" dirty="0"/>
              <a:t>TA </a:t>
            </a:r>
            <a:r>
              <a:rPr lang="cs-CZ" sz="2400" dirty="0" smtClean="0"/>
              <a:t>ČR vytvořila </a:t>
            </a:r>
            <a:r>
              <a:rPr lang="cs-CZ" sz="2400" dirty="0"/>
              <a:t>a realizuje 7 programů a připravuje dalších 5</a:t>
            </a:r>
          </a:p>
          <a:p>
            <a:r>
              <a:rPr lang="cs-CZ" sz="2400" dirty="0" smtClean="0"/>
              <a:t>máme unikátní a těžko přenositelné zkušenosti s tvorbou 12 programů podpory VaVaI</a:t>
            </a:r>
          </a:p>
          <a:p>
            <a:r>
              <a:rPr lang="cs-CZ" sz="2400" dirty="0" smtClean="0"/>
              <a:t>nové programy:</a:t>
            </a:r>
          </a:p>
          <a:p>
            <a:pPr lvl="1"/>
            <a:r>
              <a:rPr lang="cs-CZ" dirty="0" smtClean="0"/>
              <a:t>BETA 2 – schváleno vládou</a:t>
            </a:r>
          </a:p>
          <a:p>
            <a:pPr lvl="1"/>
            <a:r>
              <a:rPr lang="cs-CZ" dirty="0" smtClean="0"/>
              <a:t>ZÉTA – schváleno vládou</a:t>
            </a:r>
          </a:p>
          <a:p>
            <a:pPr lvl="1"/>
            <a:r>
              <a:rPr lang="cs-CZ" dirty="0" smtClean="0"/>
              <a:t>ÉTA (navazuje na program OMEGA) – v RVVI</a:t>
            </a:r>
          </a:p>
          <a:p>
            <a:pPr lvl="1"/>
            <a:r>
              <a:rPr lang="cs-CZ" dirty="0" smtClean="0"/>
              <a:t>THÉTA (</a:t>
            </a:r>
            <a:r>
              <a:rPr lang="cs-CZ" dirty="0" err="1" smtClean="0"/>
              <a:t>VaV</a:t>
            </a:r>
            <a:r>
              <a:rPr lang="cs-CZ" dirty="0" smtClean="0"/>
              <a:t> pro energetiku)</a:t>
            </a:r>
          </a:p>
          <a:p>
            <a:pPr lvl="1"/>
            <a:r>
              <a:rPr lang="cs-CZ" dirty="0" smtClean="0"/>
              <a:t>Národní/strategická centra</a:t>
            </a:r>
          </a:p>
          <a:p>
            <a:pPr lvl="1"/>
            <a:endParaRPr lang="cs-CZ" sz="1700" dirty="0" smtClean="0"/>
          </a:p>
        </p:txBody>
      </p:sp>
    </p:spTree>
    <p:extLst>
      <p:ext uri="{BB962C8B-B14F-4D97-AF65-F5344CB8AC3E}">
        <p14:creationId xmlns:p14="http://schemas.microsoft.com/office/powerpoint/2010/main" val="101452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Programy TA </a:t>
            </a:r>
            <a:r>
              <a:rPr lang="cs-CZ" dirty="0" smtClean="0"/>
              <a:t>ČR – rok 2016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BETA2 – průběžné podávání výzkum. potřeb</a:t>
            </a:r>
          </a:p>
          <a:p>
            <a:r>
              <a:rPr lang="cs-CZ" dirty="0" smtClean="0"/>
              <a:t>GAMA </a:t>
            </a:r>
            <a:r>
              <a:rPr lang="cs-CZ" dirty="0"/>
              <a:t>3 - podávání projektů ukončeno (soutěžní lhůta 29. 1. - 16. 3.), vyhlášení výsledků </a:t>
            </a:r>
            <a:r>
              <a:rPr lang="cs-CZ" dirty="0" smtClean="0"/>
              <a:t>lze očekávat do </a:t>
            </a:r>
            <a:r>
              <a:rPr lang="cs-CZ" dirty="0"/>
              <a:t>konce června</a:t>
            </a:r>
          </a:p>
          <a:p>
            <a:r>
              <a:rPr lang="cs-CZ" dirty="0"/>
              <a:t>EPSILON 2 - vyhlášení 15. 3., soutěžní lhůta do 27. 4., vyhlášení výsledků do 1. 11. 2016</a:t>
            </a:r>
          </a:p>
          <a:p>
            <a:r>
              <a:rPr lang="cs-CZ" dirty="0"/>
              <a:t>DELTA </a:t>
            </a:r>
            <a:r>
              <a:rPr lang="cs-CZ" dirty="0" smtClean="0"/>
              <a:t>– veřejná soutěž pro spolupráci s Korejskou republikou by měla být vyhlášena v průběhu 2. Q, </a:t>
            </a:r>
            <a:r>
              <a:rPr lang="cs-CZ" dirty="0"/>
              <a:t>výsledky by měly být nejpozději do konce října.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99683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Program BETA 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 smtClean="0"/>
              <a:t>Navazuje </a:t>
            </a:r>
            <a:r>
              <a:rPr lang="cs-CZ" dirty="0"/>
              <a:t>na program </a:t>
            </a:r>
            <a:r>
              <a:rPr lang="cs-CZ" dirty="0" smtClean="0"/>
              <a:t>BETA, </a:t>
            </a:r>
            <a:r>
              <a:rPr lang="cs-CZ" dirty="0"/>
              <a:t>zavádí jednodušší </a:t>
            </a:r>
            <a:r>
              <a:rPr lang="cs-CZ" dirty="0" smtClean="0"/>
              <a:t>postupy. Je </a:t>
            </a:r>
            <a:r>
              <a:rPr lang="cs-CZ" dirty="0"/>
              <a:t>zaměřen na </a:t>
            </a:r>
            <a:r>
              <a:rPr lang="cs-CZ" dirty="0" smtClean="0"/>
              <a:t>podporu aplikovaného </a:t>
            </a:r>
            <a:r>
              <a:rPr lang="cs-CZ" dirty="0"/>
              <a:t>výzkumu a inovací pro potřeby uvedených </a:t>
            </a:r>
            <a:r>
              <a:rPr lang="cs-CZ" dirty="0" smtClean="0"/>
              <a:t>orgánů </a:t>
            </a:r>
            <a:r>
              <a:rPr lang="cs-CZ" dirty="0"/>
              <a:t>státní správy: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Doba trvání: 2017 až 2021</a:t>
            </a:r>
          </a:p>
          <a:p>
            <a:pPr marL="0" lvl="0" indent="0">
              <a:buNone/>
            </a:pPr>
            <a:r>
              <a:rPr lang="cs-CZ" dirty="0"/>
              <a:t>Veřejné soutěže: 2016 až 2020</a:t>
            </a:r>
          </a:p>
          <a:p>
            <a:pPr marL="0" lvl="0" indent="0">
              <a:buNone/>
            </a:pPr>
            <a:r>
              <a:rPr lang="cs-CZ" dirty="0"/>
              <a:t>Předpokládaný rozpočet celkem: 1,6 mld. Kč</a:t>
            </a:r>
          </a:p>
          <a:p>
            <a:pPr marL="0" lvl="0" indent="0">
              <a:buNone/>
            </a:pPr>
            <a:r>
              <a:rPr lang="cs-CZ" dirty="0" smtClean="0"/>
              <a:t>Příjemci </a:t>
            </a:r>
            <a:r>
              <a:rPr lang="cs-CZ" dirty="0"/>
              <a:t>podpory: podniky, </a:t>
            </a:r>
            <a:r>
              <a:rPr lang="cs-CZ" dirty="0" smtClean="0"/>
              <a:t>výzkumné organizace</a:t>
            </a:r>
            <a:endParaRPr lang="cs-CZ" dirty="0"/>
          </a:p>
          <a:p>
            <a:pPr marL="0" lvl="0" indent="0">
              <a:buNone/>
            </a:pPr>
            <a:r>
              <a:rPr lang="cs-CZ" dirty="0"/>
              <a:t>Maximální míra podpory projektu: 100 % celkových</a:t>
            </a:r>
          </a:p>
          <a:p>
            <a:pPr marL="0" lvl="0" indent="0">
              <a:buNone/>
            </a:pPr>
            <a:r>
              <a:rPr lang="cs-CZ" dirty="0"/>
              <a:t>uznaných nákladů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24618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Program ZÉTA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Program je zaměřen na podporu spolupráce akademické sféry a podniků prostřednictvím </a:t>
            </a:r>
            <a:r>
              <a:rPr lang="cs-CZ" dirty="0" smtClean="0"/>
              <a:t>zapojení posluchačů vysokých </a:t>
            </a:r>
            <a:r>
              <a:rPr lang="cs-CZ" dirty="0"/>
              <a:t>škol </a:t>
            </a:r>
            <a:r>
              <a:rPr lang="cs-CZ" dirty="0" smtClean="0"/>
              <a:t> a </a:t>
            </a:r>
            <a:r>
              <a:rPr lang="cs-CZ" dirty="0"/>
              <a:t>mladých výzkumných </a:t>
            </a:r>
            <a:r>
              <a:rPr lang="cs-CZ" dirty="0" smtClean="0"/>
              <a:t>pracovníků ve </a:t>
            </a:r>
            <a:r>
              <a:rPr lang="cs-CZ" dirty="0"/>
              <a:t>věku do 35 </a:t>
            </a:r>
            <a:r>
              <a:rPr lang="cs-CZ" dirty="0" smtClean="0"/>
              <a:t>let (se započtením rodičovské dovolené apod.).</a:t>
            </a:r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Doba trvání 2017 až 2025</a:t>
            </a:r>
          </a:p>
          <a:p>
            <a:pPr marL="0" indent="0">
              <a:buNone/>
            </a:pPr>
            <a:r>
              <a:rPr lang="cs-CZ" dirty="0"/>
              <a:t>Veřejné soutěže 2016 až 2021</a:t>
            </a:r>
          </a:p>
          <a:p>
            <a:pPr marL="0" indent="0">
              <a:buNone/>
            </a:pPr>
            <a:r>
              <a:rPr lang="cs-CZ" dirty="0" smtClean="0"/>
              <a:t>Předpokládaný </a:t>
            </a:r>
            <a:r>
              <a:rPr lang="cs-CZ" dirty="0"/>
              <a:t>rozpočet celkem 847,2 mil. Kč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</a:t>
            </a:r>
            <a:r>
              <a:rPr lang="cs-CZ" sz="2400" dirty="0" smtClean="0"/>
              <a:t>Z </a:t>
            </a:r>
            <a:r>
              <a:rPr lang="cs-CZ" sz="2400" dirty="0"/>
              <a:t>toho výdaje státního rozpočtu 720 mil. Kč</a:t>
            </a:r>
          </a:p>
          <a:p>
            <a:pPr marL="0" indent="0">
              <a:buNone/>
            </a:pPr>
            <a:r>
              <a:rPr lang="cs-CZ" dirty="0"/>
              <a:t>Délka projektů 1 až 2 roky</a:t>
            </a:r>
          </a:p>
          <a:p>
            <a:pPr marL="0" indent="0">
              <a:buNone/>
            </a:pPr>
            <a:r>
              <a:rPr lang="cs-CZ"/>
              <a:t>Příjemci </a:t>
            </a:r>
            <a:r>
              <a:rPr lang="cs-CZ" smtClean="0"/>
              <a:t>podpory výzkumné organizace, podniky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Maximální míra podpory projektu 85 % </a:t>
            </a:r>
            <a:r>
              <a:rPr lang="cs-CZ" dirty="0" smtClean="0"/>
              <a:t>celkových uznaných </a:t>
            </a:r>
            <a:r>
              <a:rPr lang="cs-CZ" dirty="0"/>
              <a:t>nákladů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7235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Projekty TA ČR s tématikou působnosti </a:t>
            </a:r>
            <a:r>
              <a:rPr lang="cs-CZ" dirty="0" err="1" smtClean="0"/>
              <a:t>MMR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6750084"/>
              </p:ext>
            </p:extLst>
          </p:nvPr>
        </p:nvGraphicFramePr>
        <p:xfrm>
          <a:off x="827584" y="1340768"/>
          <a:ext cx="7200000" cy="22910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400000"/>
                <a:gridCol w="2400000"/>
                <a:gridCol w="24000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Program</a:t>
                      </a:r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Počet projektů</a:t>
                      </a:r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Celkové dotace </a:t>
                      </a:r>
                    </a:p>
                    <a:p>
                      <a:pPr algn="ctr"/>
                      <a:r>
                        <a:rPr lang="cs-CZ" dirty="0" smtClean="0"/>
                        <a:t>(tis. Kč)</a:t>
                      </a:r>
                      <a:endParaRPr lang="cs-CZ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BETA – výzkumné potřeby </a:t>
                      </a:r>
                      <a:r>
                        <a:rPr lang="cs-CZ" dirty="0" err="1" smtClean="0"/>
                        <a:t>MMR</a:t>
                      </a:r>
                      <a:endParaRPr lang="cs-CZ" dirty="0"/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16</a:t>
                      </a:r>
                      <a:endParaRPr lang="cs-CZ" dirty="0"/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26 001</a:t>
                      </a: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OMEGA – projekty s tématikou gesce </a:t>
                      </a:r>
                      <a:r>
                        <a:rPr lang="cs-CZ" dirty="0" err="1" smtClean="0"/>
                        <a:t>MMR</a:t>
                      </a:r>
                      <a:endParaRPr lang="cs-CZ" dirty="0"/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40</a:t>
                      </a:r>
                      <a:endParaRPr lang="cs-CZ" dirty="0"/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76 281</a:t>
                      </a: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b="1" dirty="0" smtClean="0"/>
                        <a:t>Celkem</a:t>
                      </a:r>
                      <a:endParaRPr lang="cs-CZ" b="1" dirty="0"/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/>
                        <a:t>56</a:t>
                      </a:r>
                      <a:endParaRPr lang="cs-CZ" b="1" dirty="0"/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102 282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9063E-6802-4696-9C74-7CFB5774F15F}" type="slidenum">
              <a:rPr lang="cs-CZ" smtClean="0"/>
              <a:pPr/>
              <a:t>9</a:t>
            </a:fld>
            <a:endParaRPr lang="cs-CZ"/>
          </a:p>
        </p:txBody>
      </p:sp>
      <p:graphicFrame>
        <p:nvGraphicFramePr>
          <p:cNvPr id="7" name="Zástupný symbol pro obsah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7901838"/>
              </p:ext>
            </p:extLst>
          </p:nvPr>
        </p:nvGraphicFramePr>
        <p:xfrm>
          <a:off x="827584" y="3789040"/>
          <a:ext cx="7200000" cy="28651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400000"/>
                <a:gridCol w="2400000"/>
                <a:gridCol w="24000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Druh organizace</a:t>
                      </a:r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Zapojených organizací</a:t>
                      </a:r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Celkové dotace </a:t>
                      </a:r>
                    </a:p>
                    <a:p>
                      <a:pPr algn="ctr"/>
                      <a:r>
                        <a:rPr lang="cs-CZ" dirty="0" smtClean="0"/>
                        <a:t>(tis. Kč)</a:t>
                      </a:r>
                      <a:endParaRPr lang="cs-CZ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b="1" dirty="0" smtClean="0"/>
                        <a:t>Podniky</a:t>
                      </a:r>
                      <a:endParaRPr lang="cs-CZ" b="1" dirty="0"/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/>
                        <a:t>18</a:t>
                      </a:r>
                      <a:endParaRPr lang="cs-CZ" b="1" dirty="0"/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20 719</a:t>
                      </a: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b="1" dirty="0" err="1" smtClean="0"/>
                        <a:t>VO</a:t>
                      </a:r>
                      <a:endParaRPr lang="cs-CZ" b="1" dirty="0"/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/>
                        <a:t>75</a:t>
                      </a:r>
                      <a:endParaRPr lang="cs-CZ" b="1" dirty="0"/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81 563</a:t>
                      </a: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i="1" dirty="0" smtClean="0"/>
                        <a:t>v tom:</a:t>
                      </a:r>
                      <a:r>
                        <a:rPr lang="cs-CZ" dirty="0" smtClean="0"/>
                        <a:t> </a:t>
                      </a:r>
                      <a:r>
                        <a:rPr lang="cs-CZ" dirty="0" err="1" smtClean="0"/>
                        <a:t>VVŠ</a:t>
                      </a:r>
                      <a:endParaRPr lang="cs-CZ" dirty="0"/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36</a:t>
                      </a:r>
                      <a:endParaRPr lang="cs-CZ" dirty="0"/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51 602</a:t>
                      </a: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indent="627063"/>
                      <a:r>
                        <a:rPr lang="cs-CZ" dirty="0" smtClean="0"/>
                        <a:t> </a:t>
                      </a:r>
                      <a:r>
                        <a:rPr lang="cs-CZ" dirty="0" err="1" smtClean="0"/>
                        <a:t>VVI</a:t>
                      </a:r>
                      <a:endParaRPr lang="cs-CZ" dirty="0"/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12</a:t>
                      </a:r>
                      <a:endParaRPr lang="cs-CZ" dirty="0"/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18 115</a:t>
                      </a: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indent="627063"/>
                      <a:r>
                        <a:rPr lang="cs-CZ" dirty="0" smtClean="0"/>
                        <a:t> ostatní </a:t>
                      </a:r>
                      <a:r>
                        <a:rPr lang="cs-CZ" dirty="0" err="1" smtClean="0"/>
                        <a:t>VO</a:t>
                      </a:r>
                      <a:endParaRPr lang="cs-CZ" dirty="0"/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9</a:t>
                      </a:r>
                      <a:endParaRPr lang="cs-CZ" dirty="0"/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11 846</a:t>
                      </a: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b="1" dirty="0" smtClean="0"/>
                        <a:t>Celkem</a:t>
                      </a:r>
                      <a:endParaRPr lang="cs-CZ" b="1" dirty="0"/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/>
                        <a:t>75</a:t>
                      </a:r>
                      <a:endParaRPr lang="cs-CZ" b="1" dirty="0"/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102 282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543363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AČR červená">
  <a:themeElements>
    <a:clrScheme name="TAČR červené">
      <a:dk1>
        <a:srgbClr val="000000"/>
      </a:dk1>
      <a:lt1>
        <a:srgbClr val="FFFFFF"/>
      </a:lt1>
      <a:dk2>
        <a:srgbClr val="F03741"/>
      </a:dk2>
      <a:lt2>
        <a:srgbClr val="F9ADAD"/>
      </a:lt2>
      <a:accent1>
        <a:srgbClr val="F03741"/>
      </a:accent1>
      <a:accent2>
        <a:srgbClr val="F9ADAD"/>
      </a:accent2>
      <a:accent3>
        <a:srgbClr val="FBD1D3"/>
      </a:accent3>
      <a:accent4>
        <a:srgbClr val="595959"/>
      </a:accent4>
      <a:accent5>
        <a:srgbClr val="7F7F7F"/>
      </a:accent5>
      <a:accent6>
        <a:srgbClr val="A5A5A5"/>
      </a:accent6>
      <a:hlink>
        <a:srgbClr val="D8D8D8"/>
      </a:hlink>
      <a:folHlink>
        <a:srgbClr val="F2F2F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Šablona_prezentace">
  <a:themeElements>
    <a:clrScheme name="Tačr šedé">
      <a:dk1>
        <a:sysClr val="windowText" lastClr="000000"/>
      </a:dk1>
      <a:lt1>
        <a:sysClr val="window" lastClr="FFFFFF"/>
      </a:lt1>
      <a:dk2>
        <a:srgbClr val="7F7F7F"/>
      </a:dk2>
      <a:lt2>
        <a:srgbClr val="F2F2F2"/>
      </a:lt2>
      <a:accent1>
        <a:srgbClr val="000000"/>
      </a:accent1>
      <a:accent2>
        <a:srgbClr val="3F3F3F"/>
      </a:accent2>
      <a:accent3>
        <a:srgbClr val="7F7F7F"/>
      </a:accent3>
      <a:accent4>
        <a:srgbClr val="BFBFBF"/>
      </a:accent4>
      <a:accent5>
        <a:srgbClr val="FFFFFF"/>
      </a:accent5>
      <a:accent6>
        <a:srgbClr val="F03741"/>
      </a:accent6>
      <a:hlink>
        <a:srgbClr val="7F7F7F"/>
      </a:hlink>
      <a:folHlink>
        <a:srgbClr val="7F7F7F"/>
      </a:folHlink>
    </a:clrScheme>
    <a:fontScheme name="TAČR1">
      <a:majorFont>
        <a:latin typeface="Cambria"/>
        <a:ea typeface=""/>
        <a:cs typeface=""/>
      </a:majorFont>
      <a:minorFont>
        <a:latin typeface="Cambria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Šablona_prezentace">
  <a:themeElements>
    <a:clrScheme name="Tačr šedé">
      <a:dk1>
        <a:sysClr val="windowText" lastClr="000000"/>
      </a:dk1>
      <a:lt1>
        <a:sysClr val="window" lastClr="FFFFFF"/>
      </a:lt1>
      <a:dk2>
        <a:srgbClr val="7F7F7F"/>
      </a:dk2>
      <a:lt2>
        <a:srgbClr val="F2F2F2"/>
      </a:lt2>
      <a:accent1>
        <a:srgbClr val="000000"/>
      </a:accent1>
      <a:accent2>
        <a:srgbClr val="3F3F3F"/>
      </a:accent2>
      <a:accent3>
        <a:srgbClr val="7F7F7F"/>
      </a:accent3>
      <a:accent4>
        <a:srgbClr val="BFBFBF"/>
      </a:accent4>
      <a:accent5>
        <a:srgbClr val="FFFFFF"/>
      </a:accent5>
      <a:accent6>
        <a:srgbClr val="F03741"/>
      </a:accent6>
      <a:hlink>
        <a:srgbClr val="7F7F7F"/>
      </a:hlink>
      <a:folHlink>
        <a:srgbClr val="7F7F7F"/>
      </a:folHlink>
    </a:clrScheme>
    <a:fontScheme name="TAČR1">
      <a:majorFont>
        <a:latin typeface="Cambria"/>
        <a:ea typeface=""/>
        <a:cs typeface=""/>
      </a:majorFont>
      <a:minorFont>
        <a:latin typeface="Cambria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1807</TotalTime>
  <Words>640</Words>
  <Application>Microsoft Office PowerPoint</Application>
  <PresentationFormat>Předvádění na obrazovce (4:3)</PresentationFormat>
  <Paragraphs>154</Paragraphs>
  <Slides>11</Slides>
  <Notes>5</Notes>
  <HiddenSlides>0</HiddenSlides>
  <MMClips>0</MMClips>
  <ScaleCrop>false</ScaleCrop>
  <HeadingPairs>
    <vt:vector size="4" baseType="variant">
      <vt:variant>
        <vt:lpstr>Motiv</vt:lpstr>
      </vt:variant>
      <vt:variant>
        <vt:i4>4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Motiv systému Office</vt:lpstr>
      <vt:lpstr>1_TAČR červená</vt:lpstr>
      <vt:lpstr>Šablona_prezentace</vt:lpstr>
      <vt:lpstr>2_Šablona_prezentace</vt:lpstr>
      <vt:lpstr>Prezentace aplikace PowerPoint</vt:lpstr>
      <vt:lpstr>Aktuální informace  z Technologické agentury ČR </vt:lpstr>
      <vt:lpstr>Programy TA ČR</vt:lpstr>
      <vt:lpstr>Rozpočet TA ČR (Střednědobý výhled – návrh TA ČR)</vt:lpstr>
      <vt:lpstr>Programy TA ČR - tvorba</vt:lpstr>
      <vt:lpstr>Programy TA ČR – rok 2016</vt:lpstr>
      <vt:lpstr>Program BETA 2</vt:lpstr>
      <vt:lpstr>Program ZÉTA</vt:lpstr>
      <vt:lpstr>Projekty TA ČR s tématikou působnosti MMR</vt:lpstr>
      <vt:lpstr>Interní projekty TA ČR</vt:lpstr>
      <vt:lpstr>    Děkuji za pozornost!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Petkov Michal</dc:creator>
  <cp:lastModifiedBy>Miroslav</cp:lastModifiedBy>
  <cp:revision>145</cp:revision>
  <cp:lastPrinted>2016-02-22T12:04:02Z</cp:lastPrinted>
  <dcterms:modified xsi:type="dcterms:W3CDTF">2016-05-09T15:16:09Z</dcterms:modified>
</cp:coreProperties>
</file>